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72" r:id="rId4"/>
    <p:sldId id="260" r:id="rId5"/>
    <p:sldId id="261" r:id="rId6"/>
    <p:sldId id="262" r:id="rId7"/>
    <p:sldId id="263" r:id="rId8"/>
    <p:sldId id="264" r:id="rId9"/>
    <p:sldId id="265" r:id="rId10"/>
    <p:sldId id="259" r:id="rId11"/>
    <p:sldId id="269" r:id="rId12"/>
    <p:sldId id="273" r:id="rId13"/>
    <p:sldId id="274" r:id="rId14"/>
    <p:sldId id="267" r:id="rId15"/>
    <p:sldId id="266" r:id="rId16"/>
    <p:sldId id="268"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51" autoAdjust="0"/>
  </p:normalViewPr>
  <p:slideViewPr>
    <p:cSldViewPr snapToGrid="0" snapToObjects="1">
      <p:cViewPr varScale="1">
        <p:scale>
          <a:sx n="52" d="100"/>
          <a:sy n="52" d="100"/>
        </p:scale>
        <p:origin x="21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AEC3D5-A500-4DA5-B942-A8BC77E4851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4AEB1C79-4DAA-4B3E-AE8F-DF6AD4F805B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0324D49-D5D6-4D28-BFB0-36034C16158A}" type="datetimeFigureOut">
              <a:rPr lang="en-US" smtClean="0"/>
              <a:t>3/4/2021</a:t>
            </a:fld>
            <a:endParaRPr lang="en-US"/>
          </a:p>
        </p:txBody>
      </p:sp>
      <p:sp>
        <p:nvSpPr>
          <p:cNvPr id="4" name="Footer Placeholder 3">
            <a:extLst>
              <a:ext uri="{FF2B5EF4-FFF2-40B4-BE49-F238E27FC236}">
                <a16:creationId xmlns:a16="http://schemas.microsoft.com/office/drawing/2014/main" id="{31052A6B-FC6A-4F28-866B-BA8D96F4436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D66FDDF-5178-4655-A68B-371526DCDA4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F869092-114C-43FB-A0E5-96BAC90DEB19}" type="slidenum">
              <a:rPr lang="en-US" smtClean="0"/>
              <a:t>‹#›</a:t>
            </a:fld>
            <a:endParaRPr lang="en-US"/>
          </a:p>
        </p:txBody>
      </p:sp>
    </p:spTree>
    <p:extLst>
      <p:ext uri="{BB962C8B-B14F-4D97-AF65-F5344CB8AC3E}">
        <p14:creationId xmlns:p14="http://schemas.microsoft.com/office/powerpoint/2010/main" val="2886700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2AC80BE-D2E5-4998-B54A-B1C297C45A1E}" type="datetimeFigureOut">
              <a:rPr lang="en-US" smtClean="0"/>
              <a:t>3/4/2021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9098F83-88F0-45B2-A8CA-EB4214DA79C7}" type="slidenum">
              <a:rPr lang="en-US" smtClean="0"/>
              <a:t>‹#›</a:t>
            </a:fld>
            <a:endParaRPr lang="en-US"/>
          </a:p>
        </p:txBody>
      </p:sp>
    </p:spTree>
    <p:extLst>
      <p:ext uri="{BB962C8B-B14F-4D97-AF65-F5344CB8AC3E}">
        <p14:creationId xmlns:p14="http://schemas.microsoft.com/office/powerpoint/2010/main" val="46591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Let’s begin </a:t>
            </a:r>
            <a:r>
              <a:rPr lang="en-US" b="1" dirty="0"/>
              <a:t>by</a:t>
            </a:r>
            <a:r>
              <a:rPr lang="en-US" b="1" dirty="0" smtClean="0"/>
              <a:t>:</a:t>
            </a:r>
          </a:p>
          <a:p>
            <a:endParaRPr lang="en-US" b="1" baseline="0" dirty="0"/>
          </a:p>
          <a:p>
            <a:r>
              <a:rPr lang="en-US" i="0" dirty="0"/>
              <a:t>Welcome and congratulations on your academic achievement! We are glad you came to learn more about membership in Phi Theta Kappa.</a:t>
            </a:r>
          </a:p>
          <a:p>
            <a:r>
              <a:rPr lang="en-US" i="0" dirty="0"/>
              <a:t> </a:t>
            </a:r>
          </a:p>
          <a:p>
            <a:r>
              <a:rPr lang="en-US" i="0" dirty="0"/>
              <a:t>In the next few minutes, we’ll tell you about the benefits and opportunities associated with Phi Theta Kappa membership and why you should accept your invitation and become a member. </a:t>
            </a:r>
          </a:p>
          <a:p>
            <a:r>
              <a:rPr lang="en-US" dirty="0"/>
              <a:t> </a:t>
            </a:r>
          </a:p>
          <a:p>
            <a:r>
              <a:rPr lang="en-US" dirty="0"/>
              <a:t> </a:t>
            </a:r>
          </a:p>
        </p:txBody>
      </p:sp>
      <p:sp>
        <p:nvSpPr>
          <p:cNvPr id="4" name="Slide Number Placeholder 3"/>
          <p:cNvSpPr>
            <a:spLocks noGrp="1"/>
          </p:cNvSpPr>
          <p:nvPr>
            <p:ph type="sldNum" sz="quarter" idx="10"/>
          </p:nvPr>
        </p:nvSpPr>
        <p:spPr/>
        <p:txBody>
          <a:bodyPr/>
          <a:lstStyle/>
          <a:p>
            <a:fld id="{B9098F83-88F0-45B2-A8CA-EB4214DA79C7}" type="slidenum">
              <a:rPr lang="en-US" smtClean="0"/>
              <a:t>1</a:t>
            </a:fld>
            <a:endParaRPr lang="en-US"/>
          </a:p>
        </p:txBody>
      </p:sp>
    </p:spTree>
    <p:extLst>
      <p:ext uri="{BB962C8B-B14F-4D97-AF65-F5344CB8AC3E}">
        <p14:creationId xmlns:p14="http://schemas.microsoft.com/office/powerpoint/2010/main" val="415694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Take</a:t>
            </a:r>
            <a:r>
              <a:rPr lang="en-US" i="0" baseline="0" dirty="0"/>
              <a:t> a step closer and one will find that Phi Theta Kappa membership can be a life-changing experience. </a:t>
            </a:r>
          </a:p>
          <a:p>
            <a:endParaRPr lang="en-US" i="0" baseline="0" dirty="0"/>
          </a:p>
          <a:p>
            <a:r>
              <a:rPr lang="en-US" i="0" baseline="0" dirty="0"/>
              <a:t>Whether it’s in large or small ways, membership in Phi Theta Kappa can change your story.</a:t>
            </a:r>
          </a:p>
          <a:p>
            <a:endParaRPr lang="en-US" i="0" baseline="0" dirty="0"/>
          </a:p>
          <a:p>
            <a:r>
              <a:rPr lang="en-US" i="1" baseline="0" dirty="0"/>
              <a:t>Click the “Change Your Story” link to play the video.</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10</a:t>
            </a:fld>
            <a:endParaRPr lang="en-US"/>
          </a:p>
        </p:txBody>
      </p:sp>
    </p:spTree>
    <p:extLst>
      <p:ext uri="{BB962C8B-B14F-4D97-AF65-F5344CB8AC3E}">
        <p14:creationId xmlns:p14="http://schemas.microsoft.com/office/powerpoint/2010/main" val="413574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11</a:t>
            </a:fld>
            <a:endParaRPr lang="en-US"/>
          </a:p>
        </p:txBody>
      </p:sp>
    </p:spTree>
    <p:extLst>
      <p:ext uri="{BB962C8B-B14F-4D97-AF65-F5344CB8AC3E}">
        <p14:creationId xmlns:p14="http://schemas.microsoft.com/office/powerpoint/2010/main" val="368741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98F83-88F0-45B2-A8CA-EB4214DA79C7}" type="slidenum">
              <a:rPr lang="en-US" smtClean="0"/>
              <a:t>12</a:t>
            </a:fld>
            <a:endParaRPr lang="en-US"/>
          </a:p>
        </p:txBody>
      </p:sp>
    </p:spTree>
    <p:extLst>
      <p:ext uri="{BB962C8B-B14F-4D97-AF65-F5344CB8AC3E}">
        <p14:creationId xmlns:p14="http://schemas.microsoft.com/office/powerpoint/2010/main" val="2839219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13</a:t>
            </a:fld>
            <a:endParaRPr lang="en-US"/>
          </a:p>
        </p:txBody>
      </p:sp>
    </p:spTree>
    <p:extLst>
      <p:ext uri="{BB962C8B-B14F-4D97-AF65-F5344CB8AC3E}">
        <p14:creationId xmlns:p14="http://schemas.microsoft.com/office/powerpoint/2010/main" val="217616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a:t>
            </a:r>
            <a:r>
              <a:rPr lang="en-US" baseline="0" dirty="0"/>
              <a:t> new members to attend the induction ceremony to be honored for their accomplishments. </a:t>
            </a:r>
          </a:p>
          <a:p>
            <a:endParaRPr lang="en-US" baseline="0" dirty="0"/>
          </a:p>
          <a:p>
            <a:r>
              <a:rPr lang="en-US" baseline="0" dirty="0"/>
              <a:t>Provide date, time and location.</a:t>
            </a:r>
          </a:p>
          <a:p>
            <a:endParaRPr lang="en-US" baseline="0" dirty="0"/>
          </a:p>
          <a:p>
            <a:r>
              <a:rPr lang="en-US" baseline="0" dirty="0"/>
              <a:t>Give new inductees an estimate of how long the induction will take and if any type of reception will follow the ceremony.</a:t>
            </a:r>
          </a:p>
          <a:p>
            <a:endParaRPr lang="en-US" baseline="0" dirty="0"/>
          </a:p>
          <a:p>
            <a:r>
              <a:rPr lang="en-US" baseline="0" dirty="0"/>
              <a:t>Encourage new inductees to invite friends and family to attend the ceremony and be part of the celebration of the new member’s achievements.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14</a:t>
            </a:fld>
            <a:endParaRPr lang="en-US"/>
          </a:p>
        </p:txBody>
      </p:sp>
    </p:spTree>
    <p:extLst>
      <p:ext uri="{BB962C8B-B14F-4D97-AF65-F5344CB8AC3E}">
        <p14:creationId xmlns:p14="http://schemas.microsoft.com/office/powerpoint/2010/main" val="290581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81240" indent="-181240">
              <a:buFont typeface="Arial" panose="020B0604020202020204" pitchFamily="34" charset="0"/>
              <a:buChar char="•"/>
            </a:pPr>
            <a:r>
              <a:rPr lang="en-US" baseline="0" dirty="0"/>
              <a:t>Amount of membership fee = $60 international fee + </a:t>
            </a:r>
            <a:r>
              <a:rPr lang="en-US" baseline="0" dirty="0" smtClean="0"/>
              <a:t>$25 regional/chapter </a:t>
            </a:r>
            <a:r>
              <a:rPr lang="en-US" baseline="0" dirty="0"/>
              <a:t>fee </a:t>
            </a:r>
          </a:p>
          <a:p>
            <a:pPr marL="181240" indent="-181240">
              <a:buFont typeface="Arial" panose="020B0604020202020204" pitchFamily="34" charset="0"/>
              <a:buChar char="•"/>
            </a:pPr>
            <a:r>
              <a:rPr lang="en-US" baseline="0" dirty="0" smtClean="0"/>
              <a:t>Follow the invitation link in the email to join and pay the membership fee online</a:t>
            </a:r>
            <a:endParaRPr lang="en-US" baseline="0" dirty="0"/>
          </a:p>
          <a:p>
            <a:pPr marL="181240" indent="-181240">
              <a:buFont typeface="Arial" panose="020B0604020202020204" pitchFamily="34" charset="0"/>
              <a:buChar char="•"/>
            </a:pPr>
            <a:r>
              <a:rPr lang="en-US" baseline="0" dirty="0"/>
              <a:t>Deadline for submitting application and </a:t>
            </a:r>
            <a:r>
              <a:rPr lang="en-US" baseline="0" dirty="0" smtClean="0"/>
              <a:t>payment in May 31, 2021 for those students invited to join in Spring 2021.</a:t>
            </a:r>
            <a:endParaRPr lang="en-US" baseline="0" dirty="0"/>
          </a:p>
        </p:txBody>
      </p:sp>
      <p:sp>
        <p:nvSpPr>
          <p:cNvPr id="4" name="Slide Number Placeholder 3"/>
          <p:cNvSpPr>
            <a:spLocks noGrp="1"/>
          </p:cNvSpPr>
          <p:nvPr>
            <p:ph type="sldNum" sz="quarter" idx="10"/>
          </p:nvPr>
        </p:nvSpPr>
        <p:spPr/>
        <p:txBody>
          <a:bodyPr/>
          <a:lstStyle/>
          <a:p>
            <a:fld id="{B9098F83-88F0-45B2-A8CA-EB4214DA79C7}" type="slidenum">
              <a:rPr lang="en-US" smtClean="0"/>
              <a:t>15</a:t>
            </a:fld>
            <a:endParaRPr lang="en-US"/>
          </a:p>
        </p:txBody>
      </p:sp>
    </p:spTree>
    <p:extLst>
      <p:ext uri="{BB962C8B-B14F-4D97-AF65-F5344CB8AC3E}">
        <p14:creationId xmlns:p14="http://schemas.microsoft.com/office/powerpoint/2010/main" val="4029833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9098F83-88F0-45B2-A8CA-EB4214DA79C7}" type="slidenum">
              <a:rPr lang="en-US" smtClean="0"/>
              <a:t>16</a:t>
            </a:fld>
            <a:endParaRPr lang="en-US"/>
          </a:p>
        </p:txBody>
      </p:sp>
    </p:spTree>
    <p:extLst>
      <p:ext uri="{BB962C8B-B14F-4D97-AF65-F5344CB8AC3E}">
        <p14:creationId xmlns:p14="http://schemas.microsoft.com/office/powerpoint/2010/main" val="369298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We’ll start with some of the basics</a:t>
            </a:r>
            <a:r>
              <a:rPr lang="en-US" i="0" baseline="0" dirty="0" smtClean="0"/>
              <a:t>. </a:t>
            </a:r>
            <a:br>
              <a:rPr lang="en-US" i="0" baseline="0" dirty="0" smtClean="0"/>
            </a:br>
            <a:endParaRPr lang="en-US" i="0" dirty="0" smtClean="0"/>
          </a:p>
          <a:p>
            <a:r>
              <a:rPr lang="en-US" i="0" dirty="0" smtClean="0"/>
              <a:t>Phi Theta Kappa Honor Society was founded in 1918 at Stephens</a:t>
            </a:r>
            <a:r>
              <a:rPr lang="en-US" i="0" baseline="0" dirty="0" smtClean="0"/>
              <a:t> College in Missouri.</a:t>
            </a:r>
          </a:p>
          <a:p>
            <a:endParaRPr lang="en-US" i="0" baseline="0" dirty="0" smtClean="0"/>
          </a:p>
          <a:p>
            <a:r>
              <a:rPr lang="en-US" i="0" baseline="0" dirty="0" smtClean="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smtClean="0"/>
          </a:p>
          <a:p>
            <a:r>
              <a:rPr lang="en-US" i="0" baseline="0" dirty="0" smtClean="0"/>
              <a:t>Since it began in 1918, nearly 3 million two-year college students have been recognized as Phi Theta Kappa Honor Society members. </a:t>
            </a:r>
            <a:br>
              <a:rPr lang="en-US" i="0" baseline="0" dirty="0" smtClean="0"/>
            </a:br>
            <a:endParaRPr lang="en-US" i="0" baseline="0" dirty="0" smtClean="0"/>
          </a:p>
          <a:p>
            <a:r>
              <a:rPr lang="en-US" i="0" baseline="0" dirty="0" smtClean="0"/>
              <a:t>Today the Society has over 1,285 chapters at colleges worldwide and inducts approximately 131,000 new members each year.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2</a:t>
            </a:fld>
            <a:endParaRPr lang="en-US"/>
          </a:p>
        </p:txBody>
      </p:sp>
    </p:spTree>
    <p:extLst>
      <p:ext uri="{BB962C8B-B14F-4D97-AF65-F5344CB8AC3E}">
        <p14:creationId xmlns:p14="http://schemas.microsoft.com/office/powerpoint/2010/main" val="248626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We’ll start with some of the basics</a:t>
            </a:r>
            <a:r>
              <a:rPr lang="en-US" i="0" baseline="0" dirty="0" smtClean="0"/>
              <a:t>. </a:t>
            </a:r>
            <a:br>
              <a:rPr lang="en-US" i="0" baseline="0" dirty="0" smtClean="0"/>
            </a:br>
            <a:endParaRPr lang="en-US" i="0" dirty="0" smtClean="0"/>
          </a:p>
          <a:p>
            <a:r>
              <a:rPr lang="en-US" i="0" dirty="0" smtClean="0"/>
              <a:t>Phi Theta Kappa Honor Society was founded in 1918 at Stephens</a:t>
            </a:r>
            <a:r>
              <a:rPr lang="en-US" i="0" baseline="0" dirty="0" smtClean="0"/>
              <a:t> College in Missouri.</a:t>
            </a:r>
          </a:p>
          <a:p>
            <a:endParaRPr lang="en-US" i="0" baseline="0" dirty="0" smtClean="0"/>
          </a:p>
          <a:p>
            <a:r>
              <a:rPr lang="en-US" i="0" baseline="0" dirty="0" smtClean="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smtClean="0"/>
          </a:p>
          <a:p>
            <a:r>
              <a:rPr lang="en-US" i="0" baseline="0" dirty="0" smtClean="0"/>
              <a:t>Since it began in 1918, nearly 3 million two-year college students have been recognized as Phi Theta Kappa Honor Society members. </a:t>
            </a:r>
            <a:br>
              <a:rPr lang="en-US" i="0" baseline="0" dirty="0" smtClean="0"/>
            </a:br>
            <a:endParaRPr lang="en-US" i="0" baseline="0" dirty="0" smtClean="0"/>
          </a:p>
          <a:p>
            <a:r>
              <a:rPr lang="en-US" i="0" baseline="0" dirty="0" smtClean="0"/>
              <a:t>Today the Society has over 1,285 chapters at colleges worldwide and inducts approximately 131,000 new members each year.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3</a:t>
            </a:fld>
            <a:endParaRPr lang="en-US"/>
          </a:p>
        </p:txBody>
      </p:sp>
    </p:spTree>
    <p:extLst>
      <p:ext uri="{BB962C8B-B14F-4D97-AF65-F5344CB8AC3E}">
        <p14:creationId xmlns:p14="http://schemas.microsoft.com/office/powerpoint/2010/main" val="2655630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Perhaps you saw a little of yourself in the video, so</a:t>
            </a:r>
            <a:r>
              <a:rPr lang="en-US" baseline="0" dirty="0" smtClean="0"/>
              <a:t> h</a:t>
            </a:r>
            <a:r>
              <a:rPr lang="en-US" dirty="0" smtClean="0"/>
              <a:t>ere’s your opportunity see</a:t>
            </a:r>
            <a:r>
              <a:rPr lang="en-US" baseline="0" dirty="0" smtClean="0"/>
              <a:t> how Phi Theta Kappa membership might change your story. </a:t>
            </a:r>
          </a:p>
          <a:p>
            <a:endParaRPr lang="en-US" dirty="0" smtClean="0"/>
          </a:p>
          <a:p>
            <a:r>
              <a:rPr lang="en-US" dirty="0" smtClean="0"/>
              <a:t>The benefits of membership include both those that you can see and touch as well as those that come from the Phi Theta Kappa Experience. Here we have grouped the primary</a:t>
            </a:r>
            <a:r>
              <a:rPr lang="en-US" baseline="0" dirty="0" smtClean="0"/>
              <a:t> benefits into categories to give you a good overview of what’s in store for you as a member. </a:t>
            </a:r>
          </a:p>
          <a:p>
            <a:endParaRPr lang="en-US" baseline="0" dirty="0" smtClean="0"/>
          </a:p>
          <a:p>
            <a:pPr marL="181240" indent="-181240">
              <a:buFont typeface="Arial" panose="020B0604020202020204" pitchFamily="34" charset="0"/>
              <a:buChar char="•"/>
            </a:pPr>
            <a:r>
              <a:rPr lang="en-US" baseline="0" dirty="0" smtClean="0"/>
              <a:t>First is recognition: Phi Theta Kappa wants to recognize your accomplishments as a high-achieving scholar. </a:t>
            </a:r>
          </a:p>
          <a:p>
            <a:endParaRPr lang="en-US" baseline="0" dirty="0" smtClean="0"/>
          </a:p>
          <a:p>
            <a:pPr marL="181240" indent="-181240">
              <a:buFont typeface="Arial" panose="020B0604020202020204" pitchFamily="34" charset="0"/>
              <a:buChar char="•"/>
            </a:pPr>
            <a:r>
              <a:rPr lang="en-US" baseline="0" dirty="0" smtClean="0"/>
              <a:t>Membership can bring you many opportunities to apply for scholarships to help with all stages of your education. </a:t>
            </a:r>
          </a:p>
          <a:p>
            <a:endParaRPr lang="en-US" baseline="0" dirty="0" smtClean="0"/>
          </a:p>
          <a:p>
            <a:pPr marL="181240" indent="-181240">
              <a:buFont typeface="Arial" panose="020B0604020202020204" pitchFamily="34" charset="0"/>
              <a:buChar char="•"/>
            </a:pPr>
            <a:r>
              <a:rPr lang="en-US" baseline="0" dirty="0" smtClean="0"/>
              <a:t>As a member, you’ll have access to tools and experiences to strengthen your leadership skills – and you might even find yourself stepping out of your comfort zone a little. </a:t>
            </a:r>
          </a:p>
          <a:p>
            <a:endParaRPr lang="en-US" baseline="0" dirty="0" smtClean="0"/>
          </a:p>
          <a:p>
            <a:pPr marL="181240" indent="-181240">
              <a:buFont typeface="Arial" panose="020B0604020202020204" pitchFamily="34" charset="0"/>
              <a:buChar char="•"/>
            </a:pPr>
            <a:r>
              <a:rPr lang="en-US" baseline="0" dirty="0" smtClean="0"/>
              <a:t>And, in Phi Theta Kappa, you are not alone. You’ll find a network of support from fellow members, alumni and advisors.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4</a:t>
            </a:fld>
            <a:endParaRPr lang="en-US"/>
          </a:p>
        </p:txBody>
      </p:sp>
    </p:spTree>
    <p:extLst>
      <p:ext uri="{BB962C8B-B14F-4D97-AF65-F5344CB8AC3E}">
        <p14:creationId xmlns:p14="http://schemas.microsoft.com/office/powerpoint/2010/main" val="190087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5-7 weeks after you</a:t>
            </a:r>
            <a:r>
              <a:rPr lang="en-US" baseline="0" dirty="0" smtClean="0"/>
              <a:t> join, you will receive a packet in the mail from Phi Theta Kappa Headquarters with your golden key membership pen, personalized membership certificate and identification card.</a:t>
            </a:r>
          </a:p>
          <a:p>
            <a:endParaRPr lang="en-US" baseline="0" dirty="0" smtClean="0"/>
          </a:p>
          <a:p>
            <a:r>
              <a:rPr lang="en-US" baseline="0" dirty="0" smtClean="0"/>
              <a:t>As a member you’ll have access to tools on Phi Theta Kappa’s website through which you can request a press release announcing your induction and letters of recommendation confirming your membership in the honor society. </a:t>
            </a:r>
          </a:p>
          <a:p>
            <a:endParaRPr lang="en-US" baseline="0" dirty="0" smtClean="0"/>
          </a:p>
          <a:p>
            <a:r>
              <a:rPr lang="en-US" baseline="0" dirty="0" smtClean="0"/>
              <a:t>“Phi Theta Kappa Member” will be noted on your transcript, and a Phi Theta Kappa diploma seal will be attached to your diploma when you graduate.* </a:t>
            </a:r>
          </a:p>
          <a:p>
            <a:endParaRPr lang="en-US" baseline="0" dirty="0" smtClean="0"/>
          </a:p>
          <a:p>
            <a:r>
              <a:rPr lang="en-US" baseline="0" dirty="0" smtClean="0"/>
              <a:t>Also, you can stand out from the crowd during your graduation ceremony by purchasing and wearing Phi Theta Kappa graduation regalia.* </a:t>
            </a:r>
          </a:p>
          <a:p>
            <a:endParaRPr lang="en-US" i="1" baseline="0" dirty="0" smtClean="0"/>
          </a:p>
          <a:p>
            <a:r>
              <a:rPr lang="en-US" i="1" baseline="0" dirty="0" smtClean="0"/>
              <a:t>*(Note these are dependent on individual college policy. Confirm this is permitted before including in your presentation.)</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5</a:t>
            </a:fld>
            <a:endParaRPr lang="en-US"/>
          </a:p>
        </p:txBody>
      </p:sp>
    </p:spTree>
    <p:extLst>
      <p:ext uri="{BB962C8B-B14F-4D97-AF65-F5344CB8AC3E}">
        <p14:creationId xmlns:p14="http://schemas.microsoft.com/office/powerpoint/2010/main" val="3983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member, you’ll have access to nearly $90 million in scholarship opportunities</a:t>
            </a:r>
            <a:r>
              <a:rPr lang="en-US" baseline="0" smtClean="0"/>
              <a:t> from Phi Theta Kappa, partnering senior colleges and universities and foundations. </a:t>
            </a:r>
          </a:p>
          <a:p>
            <a:endParaRPr lang="en-US" baseline="0" smtClean="0"/>
          </a:p>
          <a:p>
            <a:r>
              <a:rPr lang="en-US" baseline="0" smtClean="0"/>
              <a:t>The best thing is that there are scholarship opportunities available for every step of your college career – whether you are working to earn your associate degree or preparing to transfer and pursue a bachelor’s or master’s degree. </a:t>
            </a:r>
          </a:p>
          <a:p>
            <a:endParaRPr lang="en-US" baseline="0" smtClean="0"/>
          </a:p>
          <a:p>
            <a:r>
              <a:rPr lang="en-US" baseline="0" smtClean="0"/>
              <a:t>In addition, Phi Theta Kappa offers scholarships with special focuses like those to help students who are facing unanticipated financial barriers to completing their degree. </a:t>
            </a:r>
          </a:p>
          <a:p>
            <a:endParaRPr lang="en-US" baseline="0" smtClean="0"/>
          </a:p>
          <a:p>
            <a:r>
              <a:rPr lang="en-US" baseline="0" smtClean="0"/>
              <a:t>Each scholarship program is different, so I encourage you to go to www.scholarships.ptk.org to check out more of the details.</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6</a:t>
            </a:fld>
            <a:endParaRPr lang="en-US"/>
          </a:p>
        </p:txBody>
      </p:sp>
    </p:spTree>
    <p:extLst>
      <p:ext uri="{BB962C8B-B14F-4D97-AF65-F5344CB8AC3E}">
        <p14:creationId xmlns:p14="http://schemas.microsoft.com/office/powerpoint/2010/main" val="2924914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 your next step after</a:t>
            </a:r>
            <a:r>
              <a:rPr lang="en-US" baseline="0" dirty="0" smtClean="0"/>
              <a:t> Southwestern Illinois College will be starting a new career or transferring to a four-year college or university, you’ll need more than just good grades to stand out as a leader. </a:t>
            </a:r>
          </a:p>
          <a:p>
            <a:endParaRPr lang="en-US" baseline="0" dirty="0" smtClean="0"/>
          </a:p>
          <a:p>
            <a:r>
              <a:rPr lang="en-US" baseline="0" dirty="0" smtClean="0"/>
              <a:t>You’ll need skills like professional etiquette, team building, critical thinking and other soft skills to give you the advantage.  Phi Theta Kappa calls this the Competitive Edge, and it’s an online program available only to members that can equip you with such skills and even includes an online resume you can share. </a:t>
            </a:r>
          </a:p>
          <a:p>
            <a:endParaRPr lang="en-US" baseline="0" dirty="0" smtClean="0"/>
          </a:p>
          <a:p>
            <a:r>
              <a:rPr lang="en-US" baseline="0" dirty="0" smtClean="0"/>
              <a:t>There are also opportunities to stretch your leadership skills in a variety of ways, ranging from something as small as volunteering as a committee member to the greater responsibility of serving as a chapter, regional or international officer.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7</a:t>
            </a:fld>
            <a:endParaRPr lang="en-US"/>
          </a:p>
        </p:txBody>
      </p:sp>
    </p:spTree>
    <p:extLst>
      <p:ext uri="{BB962C8B-B14F-4D97-AF65-F5344CB8AC3E}">
        <p14:creationId xmlns:p14="http://schemas.microsoft.com/office/powerpoint/2010/main" val="111700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Becoming</a:t>
            </a:r>
            <a:r>
              <a:rPr lang="en-US" baseline="0" dirty="0"/>
              <a:t> a member of Phi Theta Kappa connects you with a network of scholars – locally here on our campus, regionally within the </a:t>
            </a:r>
            <a:r>
              <a:rPr lang="en-US" baseline="0" dirty="0" smtClean="0"/>
              <a:t>state of Illinois </a:t>
            </a:r>
            <a:r>
              <a:rPr lang="en-US" baseline="0" dirty="0"/>
              <a:t>and even on an international level. </a:t>
            </a:r>
          </a:p>
          <a:p>
            <a:endParaRPr lang="en-US" baseline="0" dirty="0"/>
          </a:p>
          <a:p>
            <a:r>
              <a:rPr lang="en-US" baseline="0" dirty="0"/>
              <a:t>Members often say that Phi Theta Kappa feels like a family and that it was the place where they “fit in” and found others like them. </a:t>
            </a:r>
          </a:p>
          <a:p>
            <a:endParaRPr lang="en-US" baseline="0" dirty="0"/>
          </a:p>
          <a:p>
            <a:r>
              <a:rPr lang="en-US" baseline="0" dirty="0"/>
              <a:t>As a member, you choose your level of engagement with the organization. </a:t>
            </a:r>
          </a:p>
          <a:p>
            <a:endParaRPr lang="en-US" baseline="0" dirty="0"/>
          </a:p>
          <a:p>
            <a:r>
              <a:rPr lang="en-US" baseline="0" dirty="0"/>
              <a:t>Our mission is to first recognize your achievement. To receive this recognition you simply accept your invitation. </a:t>
            </a:r>
          </a:p>
          <a:p>
            <a:endParaRPr lang="en-US" baseline="0" dirty="0"/>
          </a:p>
          <a:p>
            <a:r>
              <a:rPr lang="en-US" baseline="0" dirty="0"/>
              <a:t>If you want to connect with our network of scholars, there are lots of opportunities from attending a chapter event, connecting virtually through the internet and social media or even by traveling to a regional or international meeting. The choice is yours.</a:t>
            </a:r>
          </a:p>
          <a:p>
            <a:endParaRPr lang="en-US" baseline="0" dirty="0"/>
          </a:p>
          <a:p>
            <a:r>
              <a:rPr lang="en-US" baseline="0" dirty="0"/>
              <a:t>To maintain your membership while </a:t>
            </a:r>
            <a:r>
              <a:rPr lang="en-US" baseline="0" dirty="0" smtClean="0"/>
              <a:t>attending Southwestern Illinois College, </a:t>
            </a:r>
            <a:r>
              <a:rPr lang="en-US" baseline="0" dirty="0"/>
              <a:t>our only requirement is that you maintain a </a:t>
            </a:r>
            <a:r>
              <a:rPr lang="en-US" baseline="0" dirty="0" smtClean="0"/>
              <a:t>3.0 </a:t>
            </a:r>
            <a:r>
              <a:rPr lang="en-US" baseline="0" dirty="0"/>
              <a:t>GPA. When you leave </a:t>
            </a:r>
            <a:r>
              <a:rPr lang="en-US" baseline="0" dirty="0" smtClean="0"/>
              <a:t>Southwestern Illinois College </a:t>
            </a:r>
            <a:r>
              <a:rPr lang="en-US" baseline="0" dirty="0"/>
              <a:t>as a member in good standing, you remain a member for life. </a:t>
            </a:r>
            <a:r>
              <a:rPr lang="en-US" sz="1300" dirty="0"/>
              <a:t>You can continue involvement as an alumni through an alumni association or simply by volunteering at the local, regional or international level as an alumni."</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8</a:t>
            </a:fld>
            <a:endParaRPr lang="en-US"/>
          </a:p>
        </p:txBody>
      </p:sp>
    </p:spTree>
    <p:extLst>
      <p:ext uri="{BB962C8B-B14F-4D97-AF65-F5344CB8AC3E}">
        <p14:creationId xmlns:p14="http://schemas.microsoft.com/office/powerpoint/2010/main" val="109891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from experience that Phi Theta Kappa can change your story,</a:t>
            </a:r>
            <a:r>
              <a:rPr lang="en-US" baseline="0" dirty="0"/>
              <a:t> but we also have research to back it up! </a:t>
            </a:r>
          </a:p>
          <a:p>
            <a:endParaRPr lang="en-US" baseline="0" dirty="0"/>
          </a:p>
          <a:p>
            <a:r>
              <a:rPr lang="en-US" baseline="0" dirty="0"/>
              <a:t>Research shows that just becoming a Phi Theta Kappa member helps more students finish what they start. </a:t>
            </a:r>
          </a:p>
          <a:p>
            <a:endParaRPr lang="en-US" baseline="0" dirty="0"/>
          </a:p>
          <a:p>
            <a:r>
              <a:rPr lang="en-US" baseline="0" dirty="0"/>
              <a:t>91% of Phi Theta Kappa members complete their associate degree and/or transfer to a four-year college or university.</a:t>
            </a:r>
          </a:p>
          <a:p>
            <a:endParaRPr lang="en-US" baseline="0" dirty="0"/>
          </a:p>
          <a:p>
            <a:r>
              <a:rPr lang="en-US" baseline="0" dirty="0"/>
              <a:t>This is based on a study of 14,000 Phi Theta Kappa members nationwide. Compared to the national success rate of 39% among community college students.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9</a:t>
            </a:fld>
            <a:endParaRPr lang="en-US"/>
          </a:p>
        </p:txBody>
      </p:sp>
    </p:spTree>
    <p:extLst>
      <p:ext uri="{BB962C8B-B14F-4D97-AF65-F5344CB8AC3E}">
        <p14:creationId xmlns:p14="http://schemas.microsoft.com/office/powerpoint/2010/main" val="369138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2944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362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5772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71104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82770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429149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66146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30565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15339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5779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3/4/2021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49477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110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521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lumMod val="75000"/>
            </a:schemeClr>
          </a:solidFill>
          <a:latin typeface="Avenir LT Std 65 Medium"/>
          <a:ea typeface="+mj-ea"/>
          <a:cs typeface="Avenir LT Std 65 Medium"/>
        </a:defRPr>
      </a:lvl1pPr>
    </p:titleStyle>
    <p:bodyStyle>
      <a:lvl1pPr marL="342900" indent="-342900" algn="l" defTabSz="457200" rtl="0" eaLnBrk="1" latinLnBrk="0" hangingPunct="1">
        <a:spcBef>
          <a:spcPct val="20000"/>
        </a:spcBef>
        <a:buFont typeface="Arial"/>
        <a:buChar char="•"/>
        <a:defRPr sz="3200" kern="1200">
          <a:solidFill>
            <a:srgbClr val="17375E"/>
          </a:solidFill>
          <a:latin typeface="Avenir LT Std 45 Book"/>
          <a:ea typeface="+mn-ea"/>
          <a:cs typeface="Avenir LT Std 45 Book"/>
        </a:defRPr>
      </a:lvl1pPr>
      <a:lvl2pPr marL="742950" indent="-285750" algn="l" defTabSz="457200" rtl="0" eaLnBrk="1" latinLnBrk="0" hangingPunct="1">
        <a:spcBef>
          <a:spcPct val="20000"/>
        </a:spcBef>
        <a:buFont typeface="Arial"/>
        <a:buChar char="–"/>
        <a:defRPr sz="2800" kern="1200">
          <a:solidFill>
            <a:srgbClr val="17375E"/>
          </a:solidFill>
          <a:latin typeface="Avenir LT Std 45 Book"/>
          <a:ea typeface="+mn-ea"/>
          <a:cs typeface="Avenir LT Std 45 Book"/>
        </a:defRPr>
      </a:lvl2pPr>
      <a:lvl3pPr marL="1143000" indent="-228600" algn="l" defTabSz="457200" rtl="0" eaLnBrk="1" latinLnBrk="0" hangingPunct="1">
        <a:spcBef>
          <a:spcPct val="20000"/>
        </a:spcBef>
        <a:buFont typeface="Arial"/>
        <a:buChar char="•"/>
        <a:defRPr sz="2400" kern="1200">
          <a:solidFill>
            <a:srgbClr val="17375E"/>
          </a:solidFill>
          <a:latin typeface="Avenir LT Std 45 Book"/>
          <a:ea typeface="+mn-ea"/>
          <a:cs typeface="Avenir LT Std 45 Book"/>
        </a:defRPr>
      </a:lvl3pPr>
      <a:lvl4pPr marL="16002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4pPr>
      <a:lvl5pPr marL="20574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sja0e15Nd1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dok1D6J-3Q8"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channel/UC-iJ37A-jRSfKtNHTIwea0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cholarships.ptk.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34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Phi Theta Kappa Membership</a:t>
            </a:r>
          </a:p>
        </p:txBody>
      </p:sp>
      <p:sp>
        <p:nvSpPr>
          <p:cNvPr id="3" name="Content Placeholder 2"/>
          <p:cNvSpPr>
            <a:spLocks noGrp="1"/>
          </p:cNvSpPr>
          <p:nvPr>
            <p:ph idx="1"/>
          </p:nvPr>
        </p:nvSpPr>
        <p:spPr>
          <a:xfrm>
            <a:off x="177282" y="1600201"/>
            <a:ext cx="8229600" cy="4110484"/>
          </a:xfrm>
        </p:spPr>
        <p:txBody>
          <a:bodyPr/>
          <a:lstStyle/>
          <a:p>
            <a:pPr marL="0" indent="0" algn="ctr">
              <a:buNone/>
            </a:pPr>
            <a:endParaRPr lang="en-US" dirty="0">
              <a:solidFill>
                <a:schemeClr val="tx2">
                  <a:lumMod val="75000"/>
                </a:schemeClr>
              </a:solidFill>
            </a:endParaRPr>
          </a:p>
          <a:p>
            <a:pPr marL="0" indent="0" algn="ctr">
              <a:buNone/>
            </a:pPr>
            <a:r>
              <a:rPr lang="en-US" dirty="0">
                <a:solidFill>
                  <a:schemeClr val="tx2">
                    <a:lumMod val="75000"/>
                  </a:schemeClr>
                </a:solidFill>
                <a:hlinkClick r:id="rId3"/>
              </a:rPr>
              <a:t>Change Your Story</a:t>
            </a:r>
            <a:endParaRPr lang="en-US" dirty="0">
              <a:solidFill>
                <a:schemeClr val="tx2">
                  <a:lumMod val="75000"/>
                </a:schemeClr>
              </a:solidFill>
            </a:endParaRPr>
          </a:p>
          <a:p>
            <a:pPr marL="0" indent="0" algn="ctr">
              <a:buNone/>
            </a:pPr>
            <a:endParaRPr lang="en-US" dirty="0">
              <a:solidFill>
                <a:schemeClr val="tx2">
                  <a:lumMod val="75000"/>
                </a:schemeClr>
              </a:solidFill>
            </a:endParaRPr>
          </a:p>
          <a:p>
            <a:pPr marL="0" indent="0" algn="ctr">
              <a:buNone/>
            </a:pPr>
            <a:r>
              <a:rPr lang="en-US" dirty="0">
                <a:solidFill>
                  <a:schemeClr val="tx2">
                    <a:lumMod val="75000"/>
                  </a:schemeClr>
                </a:solidFill>
                <a:hlinkClick r:id="rId4"/>
              </a:rPr>
              <a:t>PTK - Membership Matters</a:t>
            </a:r>
            <a:endParaRPr lang="en-US" dirty="0">
              <a:solidFill>
                <a:schemeClr val="tx2">
                  <a:lumMod val="75000"/>
                </a:schemeClr>
              </a:solidFill>
            </a:endParaRPr>
          </a:p>
        </p:txBody>
      </p:sp>
    </p:spTree>
    <p:extLst>
      <p:ext uri="{BB962C8B-B14F-4D97-AF65-F5344CB8AC3E}">
        <p14:creationId xmlns:p14="http://schemas.microsoft.com/office/powerpoint/2010/main" val="111567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Involvement</a:t>
            </a:r>
            <a:endParaRPr lang="en-US" dirty="0"/>
          </a:p>
        </p:txBody>
      </p:sp>
      <p:sp>
        <p:nvSpPr>
          <p:cNvPr id="3" name="Content Placeholder 2"/>
          <p:cNvSpPr>
            <a:spLocks noGrp="1"/>
          </p:cNvSpPr>
          <p:nvPr>
            <p:ph idx="1"/>
          </p:nvPr>
        </p:nvSpPr>
        <p:spPr>
          <a:xfrm>
            <a:off x="457200" y="1417638"/>
            <a:ext cx="8229600" cy="4293047"/>
          </a:xfrm>
        </p:spPr>
        <p:txBody>
          <a:bodyPr>
            <a:normAutofit/>
          </a:bodyPr>
          <a:lstStyle/>
          <a:p>
            <a:endParaRPr lang="en-US" dirty="0" smtClean="0"/>
          </a:p>
          <a:p>
            <a:endParaRPr lang="en-US" dirty="0"/>
          </a:p>
          <a:p>
            <a:r>
              <a:rPr lang="en-US" dirty="0" smtClean="0"/>
              <a:t>What does involvement look like? </a:t>
            </a:r>
            <a:endParaRPr lang="en-US" dirty="0"/>
          </a:p>
          <a:p>
            <a:endParaRPr lang="en-US" dirty="0"/>
          </a:p>
          <a:p>
            <a:endParaRPr lang="en-US" dirty="0"/>
          </a:p>
          <a:p>
            <a:endParaRPr lang="en-US" dirty="0"/>
          </a:p>
          <a:p>
            <a:pPr marL="914400" lvl="2" indent="0">
              <a:buNone/>
            </a:pPr>
            <a:endParaRPr lang="en-US" dirty="0"/>
          </a:p>
          <a:p>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7007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Involvement</a:t>
            </a:r>
            <a:endParaRPr lang="en-US" dirty="0"/>
          </a:p>
        </p:txBody>
      </p:sp>
      <p:sp>
        <p:nvSpPr>
          <p:cNvPr id="3" name="Content Placeholder 2"/>
          <p:cNvSpPr>
            <a:spLocks noGrp="1"/>
          </p:cNvSpPr>
          <p:nvPr>
            <p:ph idx="1"/>
          </p:nvPr>
        </p:nvSpPr>
        <p:spPr>
          <a:xfrm>
            <a:off x="457200" y="1417638"/>
            <a:ext cx="8229600" cy="4293047"/>
          </a:xfrm>
        </p:spPr>
        <p:txBody>
          <a:bodyPr>
            <a:normAutofit/>
          </a:bodyPr>
          <a:lstStyle/>
          <a:p>
            <a:r>
              <a:rPr lang="en-US" dirty="0" smtClean="0"/>
              <a:t>Monthly Meetings</a:t>
            </a:r>
            <a:endParaRPr lang="en-US" dirty="0"/>
          </a:p>
          <a:p>
            <a:pPr lvl="2"/>
            <a:r>
              <a:rPr lang="en-US" dirty="0" smtClean="0"/>
              <a:t>Time/location TBD</a:t>
            </a:r>
            <a:endParaRPr lang="en-US" dirty="0"/>
          </a:p>
          <a:p>
            <a:endParaRPr lang="en-US" dirty="0" smtClean="0"/>
          </a:p>
          <a:p>
            <a:r>
              <a:rPr lang="en-US" dirty="0" smtClean="0"/>
              <a:t>Participate in group service projects with other SWIC Chapters</a:t>
            </a:r>
          </a:p>
          <a:p>
            <a:endParaRPr lang="en-US" dirty="0" smtClean="0"/>
          </a:p>
          <a:p>
            <a:r>
              <a:rPr lang="en-US" dirty="0" smtClean="0"/>
              <a:t>Serve SWGCC students </a:t>
            </a:r>
            <a:endParaRPr lang="en-US" dirty="0"/>
          </a:p>
          <a:p>
            <a:endParaRPr lang="en-US" dirty="0" smtClean="0"/>
          </a:p>
          <a:p>
            <a:pPr marL="0" indent="0">
              <a:buNone/>
            </a:pP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38727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Involvement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District-wide Fellowship Events</a:t>
            </a:r>
          </a:p>
          <a:p>
            <a:pPr marL="0" indent="0">
              <a:buNone/>
            </a:pPr>
            <a:endParaRPr lang="en-US" dirty="0"/>
          </a:p>
          <a:p>
            <a:r>
              <a:rPr lang="en-US" dirty="0"/>
              <a:t>Regional conventions</a:t>
            </a:r>
          </a:p>
          <a:p>
            <a:endParaRPr lang="en-US" dirty="0" smtClean="0"/>
          </a:p>
        </p:txBody>
      </p:sp>
    </p:spTree>
    <p:extLst>
      <p:ext uri="{BB962C8B-B14F-4D97-AF65-F5344CB8AC3E}">
        <p14:creationId xmlns:p14="http://schemas.microsoft.com/office/powerpoint/2010/main" val="228201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Ceremony</a:t>
            </a:r>
          </a:p>
        </p:txBody>
      </p:sp>
      <p:sp>
        <p:nvSpPr>
          <p:cNvPr id="3" name="Content Placeholder 2"/>
          <p:cNvSpPr>
            <a:spLocks noGrp="1"/>
          </p:cNvSpPr>
          <p:nvPr>
            <p:ph idx="1"/>
          </p:nvPr>
        </p:nvSpPr>
        <p:spPr/>
        <p:txBody>
          <a:bodyPr>
            <a:normAutofit/>
          </a:bodyPr>
          <a:lstStyle/>
          <a:p>
            <a:endParaRPr lang="en-US" dirty="0" smtClean="0"/>
          </a:p>
          <a:p>
            <a:r>
              <a:rPr lang="en-US" sz="2400" b="1" i="1" dirty="0" smtClean="0"/>
              <a:t>Due to COVID-19 restrictions on group size, the Induction Ceremony has been </a:t>
            </a:r>
            <a:r>
              <a:rPr lang="en-US" sz="2400" b="1" i="1" dirty="0" smtClean="0"/>
              <a:t>postponed until further notice. </a:t>
            </a:r>
            <a:r>
              <a:rPr lang="en-US" sz="2400" i="1" dirty="0" smtClean="0"/>
              <a:t/>
            </a:r>
            <a:br>
              <a:rPr lang="en-US" sz="2400" i="1" dirty="0" smtClean="0"/>
            </a:br>
            <a:endParaRPr lang="en-US" sz="2400" i="1" dirty="0" smtClean="0"/>
          </a:p>
          <a:p>
            <a:r>
              <a:rPr lang="en-US" sz="2400" b="1" i="1" dirty="0" smtClean="0"/>
              <a:t>New members who join during the COVID-19 restriction period are welcome to participate in a future Induction Ceremony. </a:t>
            </a:r>
            <a:endParaRPr lang="en-US" sz="2400" b="1" i="1" dirty="0"/>
          </a:p>
        </p:txBody>
      </p:sp>
    </p:spTree>
    <p:extLst>
      <p:ext uri="{BB962C8B-B14F-4D97-AF65-F5344CB8AC3E}">
        <p14:creationId xmlns:p14="http://schemas.microsoft.com/office/powerpoint/2010/main" val="21152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to change your story?</a:t>
            </a:r>
          </a:p>
        </p:txBody>
      </p:sp>
      <p:sp>
        <p:nvSpPr>
          <p:cNvPr id="3" name="Content Placeholder 2"/>
          <p:cNvSpPr>
            <a:spLocks noGrp="1"/>
          </p:cNvSpPr>
          <p:nvPr>
            <p:ph idx="1"/>
          </p:nvPr>
        </p:nvSpPr>
        <p:spPr/>
        <p:txBody>
          <a:bodyPr>
            <a:normAutofit lnSpcReduction="10000"/>
          </a:bodyPr>
          <a:lstStyle/>
          <a:p>
            <a:r>
              <a:rPr lang="en-US" dirty="0"/>
              <a:t>One-time membership </a:t>
            </a:r>
            <a:r>
              <a:rPr lang="en-US" dirty="0" smtClean="0"/>
              <a:t>fee- $85</a:t>
            </a:r>
            <a:endParaRPr lang="en-US" dirty="0"/>
          </a:p>
          <a:p>
            <a:endParaRPr lang="en-US" dirty="0" smtClean="0"/>
          </a:p>
          <a:p>
            <a:r>
              <a:rPr lang="en-US" dirty="0" smtClean="0"/>
              <a:t>Deadline </a:t>
            </a:r>
            <a:r>
              <a:rPr lang="en-US" dirty="0"/>
              <a:t>is the end of the semester</a:t>
            </a:r>
          </a:p>
          <a:p>
            <a:pPr lvl="1"/>
            <a:r>
              <a:rPr lang="en-US" dirty="0"/>
              <a:t>If you don’t become a member, you have to meet the requirements again next semester.</a:t>
            </a:r>
          </a:p>
          <a:p>
            <a:endParaRPr lang="en-US" dirty="0" smtClean="0"/>
          </a:p>
          <a:p>
            <a:r>
              <a:rPr lang="en-US" dirty="0" smtClean="0"/>
              <a:t>Submit online- invitation and link included in the New Member invitation email. </a:t>
            </a:r>
            <a:endParaRPr lang="en-US" dirty="0"/>
          </a:p>
        </p:txBody>
      </p:sp>
    </p:spTree>
    <p:extLst>
      <p:ext uri="{BB962C8B-B14F-4D97-AF65-F5344CB8AC3E}">
        <p14:creationId xmlns:p14="http://schemas.microsoft.com/office/powerpoint/2010/main" val="339337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smtClean="0"/>
              <a:t>Advisor:</a:t>
            </a:r>
          </a:p>
          <a:p>
            <a:pPr marL="0" indent="0">
              <a:buNone/>
            </a:pPr>
            <a:r>
              <a:rPr lang="en-US" dirty="0" smtClean="0"/>
              <a:t>  </a:t>
            </a:r>
            <a:endParaRPr lang="en-US" dirty="0"/>
          </a:p>
          <a:p>
            <a:pPr lvl="1"/>
            <a:r>
              <a:rPr lang="en-US" dirty="0" smtClean="0"/>
              <a:t>Amy Brockman  (amy.Brockman@swic.edu)</a:t>
            </a:r>
            <a:r>
              <a:rPr lang="en-US" dirty="0"/>
              <a:t/>
            </a:r>
            <a:br>
              <a:rPr lang="en-US" dirty="0"/>
            </a:br>
            <a:r>
              <a:rPr lang="en-US" dirty="0" smtClean="0"/>
              <a:t>Director, Student Life Services</a:t>
            </a:r>
            <a:br>
              <a:rPr lang="en-US" dirty="0" smtClean="0"/>
            </a:br>
            <a:endParaRPr lang="en-US" dirty="0"/>
          </a:p>
          <a:p>
            <a:r>
              <a:rPr lang="en-US" dirty="0"/>
              <a:t>Thank </a:t>
            </a:r>
            <a:r>
              <a:rPr lang="en-US" dirty="0" smtClean="0"/>
              <a:t>you!</a:t>
            </a:r>
            <a:endParaRPr lang="en-US" dirty="0"/>
          </a:p>
        </p:txBody>
      </p:sp>
    </p:spTree>
    <p:extLst>
      <p:ext uri="{BB962C8B-B14F-4D97-AF65-F5344CB8AC3E}">
        <p14:creationId xmlns:p14="http://schemas.microsoft.com/office/powerpoint/2010/main" val="221175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Phi Theta Kappa?  </a:t>
            </a:r>
          </a:p>
        </p:txBody>
      </p:sp>
      <p:sp>
        <p:nvSpPr>
          <p:cNvPr id="3" name="Content Placeholder 2"/>
          <p:cNvSpPr>
            <a:spLocks noGrp="1"/>
          </p:cNvSpPr>
          <p:nvPr>
            <p:ph idx="1"/>
          </p:nvPr>
        </p:nvSpPr>
        <p:spPr/>
        <p:txBody>
          <a:bodyPr>
            <a:noAutofit/>
          </a:bodyPr>
          <a:lstStyle/>
          <a:p>
            <a:r>
              <a:rPr lang="en-US" sz="3000" dirty="0">
                <a:latin typeface="Avenir Book"/>
                <a:cs typeface="Avenir Book"/>
              </a:rPr>
              <a:t>We are an International Honor Society</a:t>
            </a:r>
          </a:p>
          <a:p>
            <a:pPr lvl="1"/>
            <a:r>
              <a:rPr lang="en-US" sz="2600" dirty="0">
                <a:latin typeface="Avenir Book"/>
                <a:cs typeface="Avenir Book"/>
              </a:rPr>
              <a:t>Founded in 1918</a:t>
            </a:r>
          </a:p>
          <a:p>
            <a:pPr lvl="1"/>
            <a:r>
              <a:rPr lang="en-US" sz="2600" dirty="0">
                <a:latin typeface="Avenir Book"/>
                <a:cs typeface="Avenir Book"/>
              </a:rPr>
              <a:t>Recognizes scholars and develops leaders</a:t>
            </a:r>
          </a:p>
          <a:p>
            <a:pPr lvl="1"/>
            <a:r>
              <a:rPr lang="en-US" sz="2600" dirty="0">
                <a:latin typeface="Avenir Book"/>
                <a:cs typeface="Avenir Book"/>
              </a:rPr>
              <a:t>Nearly 3 million members inducted since its founding</a:t>
            </a:r>
          </a:p>
          <a:p>
            <a:pPr lvl="1"/>
            <a:r>
              <a:rPr lang="en-US" sz="2600" dirty="0">
                <a:latin typeface="Avenir Book"/>
                <a:cs typeface="Avenir Book"/>
              </a:rPr>
              <a:t>1,285 chapters worldwide  </a:t>
            </a:r>
          </a:p>
          <a:p>
            <a:pPr lvl="1"/>
            <a:r>
              <a:rPr lang="en-US" sz="2600" dirty="0">
                <a:latin typeface="Avenir Book"/>
                <a:cs typeface="Avenir Book"/>
              </a:rPr>
              <a:t>131,000 scholars inducted annually</a:t>
            </a:r>
            <a:r>
              <a:rPr lang="en-US" dirty="0">
                <a:latin typeface="Avenir Book"/>
                <a:cs typeface="Avenir Book"/>
              </a:rPr>
              <a:t> </a:t>
            </a:r>
          </a:p>
        </p:txBody>
      </p:sp>
    </p:spTree>
    <p:extLst>
      <p:ext uri="{BB962C8B-B14F-4D97-AF65-F5344CB8AC3E}">
        <p14:creationId xmlns:p14="http://schemas.microsoft.com/office/powerpoint/2010/main" val="253407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Qualifications for Membership</a:t>
            </a:r>
          </a:p>
        </p:txBody>
      </p:sp>
      <p:sp>
        <p:nvSpPr>
          <p:cNvPr id="3" name="Content Placeholder 2"/>
          <p:cNvSpPr>
            <a:spLocks noGrp="1"/>
          </p:cNvSpPr>
          <p:nvPr>
            <p:ph idx="1"/>
          </p:nvPr>
        </p:nvSpPr>
        <p:spPr/>
        <p:txBody>
          <a:bodyPr>
            <a:noAutofit/>
          </a:bodyPr>
          <a:lstStyle/>
          <a:p>
            <a:r>
              <a:rPr lang="en-US" sz="3000" dirty="0">
                <a:latin typeface="Avenir Book"/>
                <a:cs typeface="Avenir Book"/>
              </a:rPr>
              <a:t>Phi Theta Kappa Honor Society membership is by invitation only.</a:t>
            </a:r>
          </a:p>
          <a:p>
            <a:pPr lvl="1"/>
            <a:r>
              <a:rPr lang="en-US" sz="2600" dirty="0">
                <a:latin typeface="Avenir Book"/>
                <a:cs typeface="Avenir Book"/>
              </a:rPr>
              <a:t>Complete at least 12 credit hours towards a degree or certificate</a:t>
            </a:r>
          </a:p>
          <a:p>
            <a:pPr lvl="1"/>
            <a:r>
              <a:rPr lang="en-US" sz="2600" dirty="0">
                <a:latin typeface="Avenir Book"/>
                <a:cs typeface="Avenir Book"/>
              </a:rPr>
              <a:t>Cumulative GPA of 3.5 or higher</a:t>
            </a:r>
          </a:p>
          <a:p>
            <a:pPr lvl="1"/>
            <a:r>
              <a:rPr lang="en-US" sz="2600" dirty="0">
                <a:latin typeface="Avenir Book"/>
                <a:cs typeface="Avenir Book"/>
              </a:rPr>
              <a:t>Be enrolled at SWIC</a:t>
            </a:r>
          </a:p>
        </p:txBody>
      </p:sp>
    </p:spTree>
    <p:extLst>
      <p:ext uri="{BB962C8B-B14F-4D97-AF65-F5344CB8AC3E}">
        <p14:creationId xmlns:p14="http://schemas.microsoft.com/office/powerpoint/2010/main" val="343486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Benefits</a:t>
            </a:r>
          </a:p>
        </p:txBody>
      </p:sp>
      <p:sp>
        <p:nvSpPr>
          <p:cNvPr id="3" name="Content Placeholder 2"/>
          <p:cNvSpPr>
            <a:spLocks noGrp="1"/>
          </p:cNvSpPr>
          <p:nvPr>
            <p:ph idx="1"/>
          </p:nvPr>
        </p:nvSpPr>
        <p:spPr/>
        <p:txBody>
          <a:bodyPr>
            <a:normAutofit fontScale="85000" lnSpcReduction="20000"/>
          </a:bodyPr>
          <a:lstStyle/>
          <a:p>
            <a:r>
              <a:rPr lang="en-US" sz="3000" dirty="0"/>
              <a:t>Recognition </a:t>
            </a:r>
            <a:br>
              <a:rPr lang="en-US" sz="3000" dirty="0"/>
            </a:br>
            <a:endParaRPr lang="en-US" sz="3000" dirty="0"/>
          </a:p>
          <a:p>
            <a:r>
              <a:rPr lang="en-US" sz="3000" dirty="0"/>
              <a:t>Scholarship opportunities</a:t>
            </a:r>
            <a:br>
              <a:rPr lang="en-US" sz="3000" dirty="0"/>
            </a:br>
            <a:endParaRPr lang="en-US" sz="3000" dirty="0"/>
          </a:p>
          <a:p>
            <a:r>
              <a:rPr lang="en-US" sz="3000" dirty="0"/>
              <a:t>Leadership skills development</a:t>
            </a:r>
            <a:br>
              <a:rPr lang="en-US" sz="3000" dirty="0"/>
            </a:br>
            <a:endParaRPr lang="en-US" sz="3000" dirty="0"/>
          </a:p>
          <a:p>
            <a:r>
              <a:rPr lang="en-US" sz="3000" dirty="0"/>
              <a:t>A network of fellow </a:t>
            </a:r>
            <a:r>
              <a:rPr lang="en-US" sz="3000" dirty="0" smtClean="0"/>
              <a:t>scholars</a:t>
            </a:r>
            <a:br>
              <a:rPr lang="en-US" sz="3000" dirty="0" smtClean="0"/>
            </a:br>
            <a:endParaRPr lang="en-US" sz="3000" dirty="0" smtClean="0"/>
          </a:p>
          <a:p>
            <a:r>
              <a:rPr lang="en-US" sz="3000" dirty="0" smtClean="0"/>
              <a:t>Learn more at: </a:t>
            </a:r>
            <a:r>
              <a:rPr lang="en-US" sz="3000" dirty="0" smtClean="0">
                <a:hlinkClick r:id="rId3"/>
              </a:rPr>
              <a:t>https</a:t>
            </a:r>
            <a:r>
              <a:rPr lang="en-US" sz="3000" dirty="0">
                <a:hlinkClick r:id="rId3"/>
              </a:rPr>
              <a:t>://</a:t>
            </a:r>
            <a:r>
              <a:rPr lang="en-US" sz="3000" dirty="0" smtClean="0">
                <a:hlinkClick r:id="rId3"/>
              </a:rPr>
              <a:t>www.youtube.com/channel/UC-iJ37A-jRSfKtNHTIwea0Q</a:t>
            </a:r>
            <a:r>
              <a:rPr lang="en-US" sz="3000" dirty="0" smtClean="0"/>
              <a:t> </a:t>
            </a:r>
            <a:endParaRPr lang="en-US" sz="3000" dirty="0"/>
          </a:p>
          <a:p>
            <a:endParaRPr lang="en-US" dirty="0"/>
          </a:p>
        </p:txBody>
      </p:sp>
    </p:spTree>
    <p:extLst>
      <p:ext uri="{BB962C8B-B14F-4D97-AF65-F5344CB8AC3E}">
        <p14:creationId xmlns:p14="http://schemas.microsoft.com/office/powerpoint/2010/main" val="111567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a:t>
            </a:r>
          </a:p>
        </p:txBody>
      </p:sp>
      <p:sp>
        <p:nvSpPr>
          <p:cNvPr id="3" name="Content Placeholder 2"/>
          <p:cNvSpPr>
            <a:spLocks noGrp="1"/>
          </p:cNvSpPr>
          <p:nvPr>
            <p:ph idx="1"/>
          </p:nvPr>
        </p:nvSpPr>
        <p:spPr/>
        <p:txBody>
          <a:bodyPr>
            <a:normAutofit lnSpcReduction="10000"/>
          </a:bodyPr>
          <a:lstStyle/>
          <a:p>
            <a:r>
              <a:rPr lang="en-US" dirty="0"/>
              <a:t>Membership pin, certificate</a:t>
            </a:r>
            <a:br>
              <a:rPr lang="en-US" dirty="0"/>
            </a:br>
            <a:endParaRPr lang="en-US" dirty="0"/>
          </a:p>
          <a:p>
            <a:r>
              <a:rPr lang="en-US" dirty="0"/>
              <a:t>R</a:t>
            </a:r>
            <a:r>
              <a:rPr lang="en-US" dirty="0" smtClean="0"/>
              <a:t>ecommendation letters for 4-year college applications</a:t>
            </a:r>
            <a:r>
              <a:rPr lang="en-US" dirty="0"/>
              <a:t/>
            </a:r>
            <a:br>
              <a:rPr lang="en-US" dirty="0"/>
            </a:br>
            <a:endParaRPr lang="en-US" dirty="0"/>
          </a:p>
          <a:p>
            <a:r>
              <a:rPr lang="en-US" dirty="0"/>
              <a:t>Transcript </a:t>
            </a:r>
            <a:br>
              <a:rPr lang="en-US" dirty="0"/>
            </a:br>
            <a:endParaRPr lang="en-US" dirty="0"/>
          </a:p>
          <a:p>
            <a:r>
              <a:rPr lang="en-US" dirty="0"/>
              <a:t>Graduation ceremony recognition</a:t>
            </a:r>
          </a:p>
        </p:txBody>
      </p:sp>
    </p:spTree>
    <p:extLst>
      <p:ext uri="{BB962C8B-B14F-4D97-AF65-F5344CB8AC3E}">
        <p14:creationId xmlns:p14="http://schemas.microsoft.com/office/powerpoint/2010/main" val="111567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Opportunities</a:t>
            </a:r>
          </a:p>
        </p:txBody>
      </p:sp>
      <p:sp>
        <p:nvSpPr>
          <p:cNvPr id="3" name="Content Placeholder 2"/>
          <p:cNvSpPr>
            <a:spLocks noGrp="1"/>
          </p:cNvSpPr>
          <p:nvPr>
            <p:ph idx="1"/>
          </p:nvPr>
        </p:nvSpPr>
        <p:spPr/>
        <p:txBody>
          <a:bodyPr>
            <a:normAutofit lnSpcReduction="10000"/>
          </a:bodyPr>
          <a:lstStyle/>
          <a:p>
            <a:r>
              <a:rPr lang="en-US" dirty="0"/>
              <a:t>Nearly $90 million in opportunities</a:t>
            </a:r>
            <a:br>
              <a:rPr lang="en-US" dirty="0"/>
            </a:br>
            <a:endParaRPr lang="en-US" dirty="0"/>
          </a:p>
          <a:p>
            <a:r>
              <a:rPr lang="en-US" dirty="0"/>
              <a:t>Available at every educational level</a:t>
            </a:r>
          </a:p>
          <a:p>
            <a:pPr lvl="1"/>
            <a:r>
              <a:rPr lang="en-US" dirty="0"/>
              <a:t>Associate degree</a:t>
            </a:r>
          </a:p>
          <a:p>
            <a:pPr lvl="1"/>
            <a:r>
              <a:rPr lang="en-US" dirty="0"/>
              <a:t>Bachelor’s degree</a:t>
            </a:r>
          </a:p>
          <a:p>
            <a:pPr lvl="1"/>
            <a:r>
              <a:rPr lang="en-US" dirty="0"/>
              <a:t>Master’s degree</a:t>
            </a:r>
            <a:br>
              <a:rPr lang="en-US" dirty="0"/>
            </a:br>
            <a:endParaRPr lang="en-US" dirty="0"/>
          </a:p>
          <a:p>
            <a:r>
              <a:rPr lang="en-US" dirty="0">
                <a:hlinkClick r:id="rId3"/>
              </a:rPr>
              <a:t>scholarships.ptk.org</a:t>
            </a:r>
            <a:r>
              <a:rPr lang="en-US" dirty="0"/>
              <a:t> for details</a:t>
            </a:r>
          </a:p>
          <a:p>
            <a:pPr lvl="1"/>
            <a:endParaRPr lang="en-US" dirty="0"/>
          </a:p>
        </p:txBody>
      </p:sp>
    </p:spTree>
    <p:extLst>
      <p:ext uri="{BB962C8B-B14F-4D97-AF65-F5344CB8AC3E}">
        <p14:creationId xmlns:p14="http://schemas.microsoft.com/office/powerpoint/2010/main" val="111567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Skills Development</a:t>
            </a:r>
          </a:p>
        </p:txBody>
      </p:sp>
      <p:sp>
        <p:nvSpPr>
          <p:cNvPr id="3" name="Content Placeholder 2"/>
          <p:cNvSpPr>
            <a:spLocks noGrp="1"/>
          </p:cNvSpPr>
          <p:nvPr>
            <p:ph idx="1"/>
          </p:nvPr>
        </p:nvSpPr>
        <p:spPr/>
        <p:txBody>
          <a:bodyPr/>
          <a:lstStyle/>
          <a:p>
            <a:r>
              <a:rPr lang="en-US" dirty="0"/>
              <a:t>Five Star Competitive Edge</a:t>
            </a:r>
          </a:p>
          <a:p>
            <a:pPr lvl="1"/>
            <a:r>
              <a:rPr lang="en-US" dirty="0"/>
              <a:t>Self-paced, professional development plan to build essential leadership skills</a:t>
            </a:r>
            <a:br>
              <a:rPr lang="en-US" dirty="0"/>
            </a:br>
            <a:endParaRPr lang="en-US" dirty="0"/>
          </a:p>
          <a:p>
            <a:r>
              <a:rPr lang="en-US" dirty="0"/>
              <a:t>Leadership positions </a:t>
            </a:r>
          </a:p>
          <a:p>
            <a:pPr lvl="1"/>
            <a:r>
              <a:rPr lang="en-US" dirty="0"/>
              <a:t>Local</a:t>
            </a:r>
          </a:p>
          <a:p>
            <a:pPr lvl="1"/>
            <a:r>
              <a:rPr lang="en-US" dirty="0"/>
              <a:t>Regional </a:t>
            </a:r>
          </a:p>
        </p:txBody>
      </p:sp>
    </p:spTree>
    <p:extLst>
      <p:ext uri="{BB962C8B-B14F-4D97-AF65-F5344CB8AC3E}">
        <p14:creationId xmlns:p14="http://schemas.microsoft.com/office/powerpoint/2010/main" val="207285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Network of Scholars</a:t>
            </a:r>
          </a:p>
        </p:txBody>
      </p:sp>
      <p:sp>
        <p:nvSpPr>
          <p:cNvPr id="3" name="Content Placeholder 2"/>
          <p:cNvSpPr>
            <a:spLocks noGrp="1"/>
          </p:cNvSpPr>
          <p:nvPr>
            <p:ph idx="1"/>
          </p:nvPr>
        </p:nvSpPr>
        <p:spPr/>
        <p:txBody>
          <a:bodyPr>
            <a:normAutofit fontScale="92500" lnSpcReduction="20000"/>
          </a:bodyPr>
          <a:lstStyle/>
          <a:p>
            <a:r>
              <a:rPr lang="en-US" dirty="0"/>
              <a:t>Connect with members  </a:t>
            </a:r>
            <a:endParaRPr lang="en-US" dirty="0" smtClean="0"/>
          </a:p>
          <a:p>
            <a:endParaRPr lang="en-US" dirty="0"/>
          </a:p>
          <a:p>
            <a:pPr lvl="1"/>
            <a:r>
              <a:rPr lang="en-US" dirty="0"/>
              <a:t>L</a:t>
            </a:r>
            <a:r>
              <a:rPr lang="en-US" dirty="0" smtClean="0"/>
              <a:t>ocally (SWIC has 3 chapters)</a:t>
            </a:r>
          </a:p>
          <a:p>
            <a:pPr lvl="2"/>
            <a:r>
              <a:rPr lang="en-US" dirty="0" smtClean="0"/>
              <a:t>Alpha Kappa Rho- Sam Wolf Granite City Campus </a:t>
            </a:r>
          </a:p>
          <a:p>
            <a:pPr lvl="2"/>
            <a:r>
              <a:rPr lang="en-US" dirty="0" smtClean="0"/>
              <a:t>Beta Iota </a:t>
            </a:r>
            <a:r>
              <a:rPr lang="en-US" dirty="0" err="1" smtClean="0"/>
              <a:t>Iota</a:t>
            </a:r>
            <a:r>
              <a:rPr lang="en-US" dirty="0" smtClean="0"/>
              <a:t>- Red Bud Campus </a:t>
            </a:r>
          </a:p>
          <a:p>
            <a:pPr lvl="2"/>
            <a:r>
              <a:rPr lang="en-US" dirty="0" smtClean="0"/>
              <a:t>Theta Epsilon- Belleville Campus</a:t>
            </a:r>
          </a:p>
          <a:p>
            <a:pPr marL="457200" lvl="1" indent="0">
              <a:buNone/>
            </a:pPr>
            <a:endParaRPr lang="en-US" dirty="0"/>
          </a:p>
          <a:p>
            <a:pPr lvl="1"/>
            <a:r>
              <a:rPr lang="en-US" dirty="0"/>
              <a:t>Regionally </a:t>
            </a:r>
            <a:r>
              <a:rPr lang="en-US" dirty="0" smtClean="0"/>
              <a:t>(other community colleges)</a:t>
            </a:r>
            <a:r>
              <a:rPr lang="en-US" dirty="0"/>
              <a:t/>
            </a:r>
            <a:br>
              <a:rPr lang="en-US" dirty="0"/>
            </a:br>
            <a:endParaRPr lang="en-US" dirty="0"/>
          </a:p>
          <a:p>
            <a:r>
              <a:rPr lang="en-US" dirty="0"/>
              <a:t>Member for life</a:t>
            </a:r>
          </a:p>
          <a:p>
            <a:pPr marL="457200" lvl="1" indent="0">
              <a:buNone/>
            </a:pPr>
            <a:endParaRPr lang="en-US" dirty="0"/>
          </a:p>
        </p:txBody>
      </p:sp>
    </p:spTree>
    <p:extLst>
      <p:ext uri="{BB962C8B-B14F-4D97-AF65-F5344CB8AC3E}">
        <p14:creationId xmlns:p14="http://schemas.microsoft.com/office/powerpoint/2010/main" val="174299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Finish what you start</a:t>
            </a:r>
          </a:p>
        </p:txBody>
      </p:sp>
      <p:sp>
        <p:nvSpPr>
          <p:cNvPr id="3" name="Content Placeholder 2"/>
          <p:cNvSpPr>
            <a:spLocks noGrp="1"/>
          </p:cNvSpPr>
          <p:nvPr>
            <p:ph idx="1"/>
          </p:nvPr>
        </p:nvSpPr>
        <p:spPr/>
        <p:txBody>
          <a:bodyPr>
            <a:normAutofit/>
          </a:bodyPr>
          <a:lstStyle/>
          <a:p>
            <a:pPr marL="0" indent="0">
              <a:buNone/>
            </a:pPr>
            <a:r>
              <a:rPr lang="en-US" dirty="0"/>
              <a:t>91% of Phi Theta Kappa members complete their associate degree and/or transfer to a four-year college or university. </a:t>
            </a:r>
          </a:p>
          <a:p>
            <a:pPr marL="0" indent="0">
              <a:buNone/>
            </a:pPr>
            <a:endParaRPr lang="en-US" dirty="0"/>
          </a:p>
          <a:p>
            <a:pPr marL="0" indent="0">
              <a:buNone/>
            </a:pPr>
            <a:r>
              <a:rPr lang="en-US" sz="2600" i="1" dirty="0"/>
              <a:t>(Based on a study of 14,000 Phi Theta Kappa members nationwide. Compared to the national success rate of 39% among community college students.)</a:t>
            </a:r>
          </a:p>
        </p:txBody>
      </p:sp>
    </p:spTree>
    <p:extLst>
      <p:ext uri="{BB962C8B-B14F-4D97-AF65-F5344CB8AC3E}">
        <p14:creationId xmlns:p14="http://schemas.microsoft.com/office/powerpoint/2010/main" val="1991307863"/>
      </p:ext>
    </p:extLst>
  </p:cSld>
  <p:clrMapOvr>
    <a:masterClrMapping/>
  </p:clrMapOvr>
</p:sld>
</file>

<file path=ppt/theme/theme1.xml><?xml version="1.0" encoding="utf-8"?>
<a:theme xmlns:a="http://schemas.openxmlformats.org/drawingml/2006/main" name="ptk_powerpoint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ptk_powerpoint_2014</Template>
  <TotalTime>1584</TotalTime>
  <Words>1732</Words>
  <Application>Microsoft Office PowerPoint</Application>
  <PresentationFormat>On-screen Show (4:3)</PresentationFormat>
  <Paragraphs>198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Avenir Book</vt:lpstr>
      <vt:lpstr>Avenir LT Std 45 Book</vt:lpstr>
      <vt:lpstr>Avenir LT Std 65 Medium</vt:lpstr>
      <vt:lpstr>Calibri</vt:lpstr>
      <vt:lpstr>ptk_powerpoint_2014</vt:lpstr>
      <vt:lpstr>PowerPoint Presentation</vt:lpstr>
      <vt:lpstr>What is Phi Theta Kappa?  </vt:lpstr>
      <vt:lpstr>Qualifications for Membership</vt:lpstr>
      <vt:lpstr>Membership Benefits</vt:lpstr>
      <vt:lpstr>Recognition </vt:lpstr>
      <vt:lpstr>Scholarship Opportunities</vt:lpstr>
      <vt:lpstr>Leadership Skills Development</vt:lpstr>
      <vt:lpstr>A Network of Scholars</vt:lpstr>
      <vt:lpstr>Finish what you start</vt:lpstr>
      <vt:lpstr>Phi Theta Kappa Membership</vt:lpstr>
      <vt:lpstr>Chapter Involvement</vt:lpstr>
      <vt:lpstr>Chapter Involvement</vt:lpstr>
      <vt:lpstr>Chapter Involvement</vt:lpstr>
      <vt:lpstr>Induction Ceremony</vt:lpstr>
      <vt:lpstr>Ready to change your story?</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walkertm</dc:creator>
  <cp:lastModifiedBy>Brockman, Amy</cp:lastModifiedBy>
  <cp:revision>45</cp:revision>
  <cp:lastPrinted>2018-02-25T20:20:23Z</cp:lastPrinted>
  <dcterms:created xsi:type="dcterms:W3CDTF">2014-09-04T15:02:35Z</dcterms:created>
  <dcterms:modified xsi:type="dcterms:W3CDTF">2021-03-04T17:27:42Z</dcterms:modified>
</cp:coreProperties>
</file>