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256" r:id="rId6"/>
    <p:sldId id="257" r:id="rId7"/>
    <p:sldId id="258" r:id="rId8"/>
    <p:sldId id="259" r:id="rId9"/>
    <p:sldId id="270" r:id="rId10"/>
    <p:sldId id="271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29" autoAdjust="0"/>
    <p:restoredTop sz="94646" autoAdjust="0"/>
  </p:normalViewPr>
  <p:slideViewPr>
    <p:cSldViewPr snapToGrid="0" snapToObjects="1">
      <p:cViewPr>
        <p:scale>
          <a:sx n="88" d="100"/>
          <a:sy n="88" d="100"/>
        </p:scale>
        <p:origin x="160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2878C-E5A9-2A49-A671-A284F8F53892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89885-3A52-C04D-A754-6694D8D7B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444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E7C1F-E1FE-9E41-B4A2-5958E7BA6F1A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DAE19-5049-6348-8DFA-6C30ABEC0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000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000" y="4894000"/>
            <a:ext cx="8861964" cy="895347"/>
          </a:xfrm>
          <a:ln>
            <a:noFill/>
          </a:ln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49000" y="5789348"/>
            <a:ext cx="8861964" cy="9450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C97A-0104-1E45-B1A4-D831A4E5DAB2}" type="datetime1">
              <a:rPr lang="en-US" smtClean="0"/>
              <a:pPr/>
              <a:t>7/17/2024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9B68-FA1C-924E-B95A-F8EDD9EA0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CE79-7322-2B48-B371-CE86033C1834}" type="datetime1">
              <a:rPr lang="en-US" smtClean="0"/>
              <a:pPr/>
              <a:t>7/17/2024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9B68-FA1C-924E-B95A-F8EDD9EA0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5588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96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07AF-2842-B94F-99A6-DCBA1FC1F121}" type="datetime1">
              <a:rPr lang="en-US" smtClean="0"/>
              <a:pPr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9B68-FA1C-924E-B95A-F8EDD9EA0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2145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3363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88195"/>
            <a:ext cx="5486400" cy="715342"/>
          </a:xfrm>
        </p:spPr>
        <p:txBody>
          <a:bodyPr/>
          <a:lstStyle>
            <a:lvl1pPr marL="0" indent="0">
              <a:buNone/>
              <a:defRPr sz="1400">
                <a:solidFill>
                  <a:srgbClr val="BFBFB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524D-95AC-5949-9250-B959A9CE06B9}" type="datetime1">
              <a:rPr lang="en-US" smtClean="0"/>
              <a:pPr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9B68-FA1C-924E-B95A-F8EDD9EA0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21457"/>
            <a:ext cx="8229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33363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088195"/>
            <a:ext cx="8229600" cy="715342"/>
          </a:xfrm>
        </p:spPr>
        <p:txBody>
          <a:bodyPr/>
          <a:lstStyle>
            <a:lvl1pPr marL="0" indent="0">
              <a:buNone/>
              <a:defRPr sz="1400">
                <a:solidFill>
                  <a:srgbClr val="BFBFB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524D-95AC-5949-9250-B959A9CE06B9}" type="datetime1">
              <a:rPr lang="en-US" smtClean="0"/>
              <a:pPr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9B68-FA1C-924E-B95A-F8EDD9EA06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223520" y="333632"/>
            <a:ext cx="2463280" cy="19477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6223520" y="2500637"/>
            <a:ext cx="2463280" cy="19477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BBEF-90F7-9548-B2CB-CAFCE31B64C3}" type="datetime1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9B68-FA1C-924E-B95A-F8EDD9EA0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501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5018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B6DB-B179-F040-99AB-916C7CC40669}" type="datetime1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9B68-FA1C-924E-B95A-F8EDD9EA0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9A7F-F0F0-F94D-9086-1B5BDD48C597}" type="datetime1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9B68-FA1C-924E-B95A-F8EDD9EA0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8410" y="1600200"/>
            <a:ext cx="5088389" cy="42246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9A7F-F0F0-F94D-9086-1B5BDD48C597}" type="datetime1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9B68-FA1C-924E-B95A-F8EDD9EA06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457200" y="1600199"/>
            <a:ext cx="2945219" cy="42246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8410" y="1600200"/>
            <a:ext cx="5088389" cy="42246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9A7F-F0F0-F94D-9086-1B5BDD48C597}" type="datetime1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9B68-FA1C-924E-B95A-F8EDD9EA06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457200" y="1600200"/>
            <a:ext cx="2945219" cy="20218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457200" y="3802961"/>
            <a:ext cx="2945219" cy="20218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5088389" cy="42246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9A7F-F0F0-F94D-9086-1B5BDD48C597}" type="datetime1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9B68-FA1C-924E-B95A-F8EDD9EA06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5741581" y="1600199"/>
            <a:ext cx="2945219" cy="42246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5088389" cy="42246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9A7F-F0F0-F94D-9086-1B5BDD48C597}" type="datetime1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9B68-FA1C-924E-B95A-F8EDD9EA06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5741581" y="1600199"/>
            <a:ext cx="2945219" cy="20218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5"/>
          </p:nvPr>
        </p:nvSpPr>
        <p:spPr>
          <a:xfrm>
            <a:off x="5741581" y="3802960"/>
            <a:ext cx="2945219" cy="20218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BFBF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6C84-2406-9F4E-97B9-08AFA7A0E1FC}" type="datetime1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9B68-FA1C-924E-B95A-F8EDD9EA0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246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246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0575-4FDE-9B41-8204-BA5B2BC93BDB}" type="datetime1">
              <a:rPr lang="en-US" smtClean="0"/>
              <a:pPr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9B68-FA1C-924E-B95A-F8EDD9EA0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428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428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ED5D-968F-DD49-AD9A-B3CA386611B9}" type="datetime1">
              <a:rPr lang="en-US" smtClean="0"/>
              <a:pPr/>
              <a:t>7/17/2024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9B68-FA1C-924E-B95A-F8EDD9EA0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224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4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A353D-45B0-204D-AF2F-AF18FE0D01C4}" type="datetime1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740" y="6356350"/>
            <a:ext cx="4062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3520" y="6356350"/>
            <a:ext cx="1106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19B68-FA1C-924E-B95A-F8EDD9EA0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1" r:id="rId5"/>
    <p:sldLayoutId id="2147483664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63" r:id="rId14"/>
    <p:sldLayoutId id="2147483658" r:id="rId15"/>
    <p:sldLayoutId id="2147483659" r:id="rId16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BFBFB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BFBFB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BFBFB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BFBFB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in_template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49000" y="4894000"/>
            <a:ext cx="8861964" cy="1506800"/>
          </a:xfrm>
        </p:spPr>
        <p:txBody>
          <a:bodyPr/>
          <a:lstStyle/>
          <a:p>
            <a:r>
              <a:rPr lang="en-US" dirty="0"/>
              <a:t>SWIC Online Application</a:t>
            </a:r>
            <a:br>
              <a:rPr lang="en-US" dirty="0"/>
            </a:br>
            <a:r>
              <a:rPr lang="en-US" sz="2400" dirty="0"/>
              <a:t>*YOU NEED YOUR SOCIAL SECURITY NUMBER FOR THIS PROCESS*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39D91-E49B-4FEE-B25D-E3258946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citizenship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A5033-DA29-401B-A6C3-F7022DF0B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u="sng" dirty="0"/>
              <a:t>Students without social security card numbers, you can still get dual credit!</a:t>
            </a:r>
          </a:p>
          <a:p>
            <a:r>
              <a:rPr lang="en-US" sz="2400" dirty="0"/>
              <a:t>Please select </a:t>
            </a:r>
            <a:r>
              <a:rPr lang="en-US" sz="2400" b="1" u="sng" dirty="0"/>
              <a:t>“OTHER”</a:t>
            </a:r>
            <a:r>
              <a:rPr lang="en-US" sz="2400" dirty="0"/>
              <a:t> and make your instructor aware of your citizenship response. They can contact the dual credit coordinator to discuss the next steps.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2ADCA-B391-49AD-825A-F0C173B43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9A7F-F0F0-F94D-9086-1B5BDD48C597}" type="datetime1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3560F-A064-49AF-80FE-CCAA09F1F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452E2-DAAB-433A-A053-47455CD13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9B68-FA1C-924E-B95A-F8EDD9EA06F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FD8AD9-CB0D-4FDF-840C-41C0ABF4A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963" y="3790887"/>
            <a:ext cx="6194073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58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3455B-C86C-4174-82DD-7735525DE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School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28F20-34C6-4740-B611-9AAEF961A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6689"/>
            <a:ext cx="8229600" cy="42246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Choose “</a:t>
            </a:r>
            <a:r>
              <a:rPr lang="en-US" b="1" dirty="0"/>
              <a:t>Still in High School”</a:t>
            </a:r>
            <a:endParaRPr lang="en-US" dirty="0"/>
          </a:p>
          <a:p>
            <a:r>
              <a:rPr lang="en-US" dirty="0"/>
              <a:t>A box will appear to the right asking for your expected graduation date. Please enter one of the below options based on your class level:</a:t>
            </a:r>
          </a:p>
          <a:p>
            <a:pPr lvl="1"/>
            <a:r>
              <a:rPr lang="en-US" dirty="0"/>
              <a:t>Freshman – 05/31/2028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Sophomores – 05/31/2027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Juniors 05/31/2026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Seniors – 05/31/2025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5DB5D-E47F-438E-A696-F645230E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9A7F-F0F0-F94D-9086-1B5BDD48C597}" type="datetime1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F754F-CA79-44AD-821E-F7D9C8F1B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C9FAE-4EAA-47D7-A026-E854DFF60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9B68-FA1C-924E-B95A-F8EDD9EA06F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01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ED685-2C4A-4702-8715-20B4F75E6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High School Attended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E92F1-C853-4F55-BDF7-378B9EBE3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“Was in Illinois”</a:t>
            </a:r>
          </a:p>
          <a:p>
            <a:r>
              <a:rPr lang="en-US" dirty="0"/>
              <a:t>Click on the magnifying glass to find your school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F9328-8698-4D20-820C-BC1A28807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9A7F-F0F0-F94D-9086-1B5BDD48C597}" type="datetime1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C4D44-3323-48DB-85C9-D8D56F45A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F8B19-9A46-4446-879D-F4EE3E9F5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9B68-FA1C-924E-B95A-F8EDD9EA06F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FB7D05-27D3-4894-953D-5EF9CEF3E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894" y="3429000"/>
            <a:ext cx="5950212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92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088D0-1263-4F30-8A30-C6E9A114E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BF777-06FE-4EBB-A5FD-81CD35B12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4169"/>
            <a:ext cx="8229600" cy="4224621"/>
          </a:xfrm>
        </p:spPr>
        <p:txBody>
          <a:bodyPr>
            <a:normAutofit/>
          </a:bodyPr>
          <a:lstStyle/>
          <a:p>
            <a:r>
              <a:rPr lang="en-US" sz="2400" dirty="0"/>
              <a:t>High school student type - select Dual Credit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Skip </a:t>
            </a:r>
            <a:r>
              <a:rPr lang="en-US" sz="2400" dirty="0">
                <a:solidFill>
                  <a:schemeClr val="bg1"/>
                </a:solidFill>
              </a:rPr>
              <a:t>the college and university education section</a:t>
            </a:r>
          </a:p>
          <a:p>
            <a:r>
              <a:rPr lang="en-US" sz="2400" dirty="0">
                <a:solidFill>
                  <a:schemeClr val="bg1"/>
                </a:solidFill>
              </a:rPr>
              <a:t>Under “Term you will begin”- it will populate for you</a:t>
            </a:r>
          </a:p>
          <a:p>
            <a:r>
              <a:rPr lang="en-US" sz="2400" dirty="0">
                <a:solidFill>
                  <a:schemeClr val="bg1"/>
                </a:solidFill>
              </a:rPr>
              <a:t>Select the appropriate choice under “Employment status”</a:t>
            </a:r>
          </a:p>
          <a:p>
            <a:r>
              <a:rPr lang="en-US" sz="2400" dirty="0">
                <a:solidFill>
                  <a:schemeClr val="bg1"/>
                </a:solidFill>
              </a:rPr>
              <a:t>Education plans will populate for you so no need to do anything</a:t>
            </a:r>
          </a:p>
          <a:p>
            <a:r>
              <a:rPr lang="en-US" sz="2400" dirty="0">
                <a:solidFill>
                  <a:schemeClr val="bg1"/>
                </a:solidFill>
              </a:rPr>
              <a:t>Select the appropriate choice under “My intent”</a:t>
            </a:r>
          </a:p>
          <a:p>
            <a:r>
              <a:rPr lang="en-US" sz="2400" dirty="0">
                <a:solidFill>
                  <a:schemeClr val="bg1"/>
                </a:solidFill>
              </a:rPr>
              <a:t>Skip the dual admission program section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B89D6-DE4C-4B02-AB83-4BDBAE9F8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9A7F-F0F0-F94D-9086-1B5BDD48C597}" type="datetime1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2B8F9-82D2-40BD-8827-2C37DDB7F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1FB2F-62B9-427D-A4ED-2B14C2FE8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9B68-FA1C-924E-B95A-F8EDD9EA06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57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77053-5DB0-4EB4-B469-06A8A7153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complete: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20DBC-CAFA-4B4B-905F-BF56F7B25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 a check mark in the box</a:t>
            </a:r>
          </a:p>
          <a:p>
            <a:r>
              <a:rPr lang="en-US" dirty="0"/>
              <a:t>Enter your full name in the signature box and click submit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FA849-F63A-499F-8DDA-E5742FDC1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9A7F-F0F0-F94D-9086-1B5BDD48C597}" type="datetime1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918D3-0E5D-4228-ACC8-F3951308D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FD352-FC45-4830-B810-5207D346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9B68-FA1C-924E-B95A-F8EDD9EA06F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5E4CBA-E577-4C3D-B340-0A8110351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894" y="3400697"/>
            <a:ext cx="5950212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08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C8C22-9230-48F6-A43C-FCD187017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689"/>
            <a:ext cx="8229600" cy="1143000"/>
          </a:xfrm>
        </p:spPr>
        <p:txBody>
          <a:bodyPr/>
          <a:lstStyle/>
          <a:p>
            <a:r>
              <a:rPr lang="en-US" dirty="0"/>
              <a:t>Follow-up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0DBE0-5ACF-4957-A068-BE7EFAAB7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6689"/>
            <a:ext cx="8229600" cy="4224621"/>
          </a:xfrm>
        </p:spPr>
        <p:txBody>
          <a:bodyPr>
            <a:normAutofit fontScale="92500"/>
          </a:bodyPr>
          <a:lstStyle/>
          <a:p>
            <a:r>
              <a:rPr lang="en-US" dirty="0"/>
              <a:t>Your application is complete and you’ll receive an email in a few days with your SWIC ID number</a:t>
            </a:r>
          </a:p>
          <a:p>
            <a:r>
              <a:rPr lang="en-US" dirty="0"/>
              <a:t>Once you’ve received your ID number, you will proceed with setting up your </a:t>
            </a:r>
            <a:r>
              <a:rPr lang="en-US" dirty="0" err="1"/>
              <a:t>eSTORM</a:t>
            </a:r>
            <a:r>
              <a:rPr lang="en-US" dirty="0"/>
              <a:t> account</a:t>
            </a:r>
          </a:p>
          <a:p>
            <a:r>
              <a:rPr lang="en-US" dirty="0"/>
              <a:t>A SWIC dual credit representative will visit your classroom to assist you in completing your class registration. You must have access to your </a:t>
            </a:r>
            <a:r>
              <a:rPr lang="en-US" dirty="0" err="1"/>
              <a:t>eSTORM</a:t>
            </a:r>
            <a:r>
              <a:rPr lang="en-US" dirty="0"/>
              <a:t> account at that time.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A59EF-5191-487D-9857-4F2CBBFD0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9A7F-F0F0-F94D-9086-1B5BDD48C597}" type="datetime1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2741C-4695-4FDA-87DB-5F245DAFD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DEF1B-27EB-4CFC-83E4-434F6014C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9B68-FA1C-924E-B95A-F8EDD9EA06F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50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4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Visit www.swic.edu and click “Apply Now”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9A7F-F0F0-F94D-9086-1B5BDD48C597}" type="datetime1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9B68-FA1C-924E-B95A-F8EDD9EA06F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92D41A-EEE4-487F-B94B-269978498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541" y="1776227"/>
            <a:ext cx="2554445" cy="5060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3081B3-4635-4E77-9057-F6B502944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54" y="1647092"/>
            <a:ext cx="8898091" cy="4108248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8B5271A-79AF-4928-8933-55A0E42AFC48}"/>
              </a:ext>
            </a:extLst>
          </p:cNvPr>
          <p:cNvCxnSpPr>
            <a:cxnSpLocks/>
          </p:cNvCxnSpPr>
          <p:nvPr/>
        </p:nvCxnSpPr>
        <p:spPr>
          <a:xfrm>
            <a:off x="2661824" y="1414401"/>
            <a:ext cx="1667434" cy="594518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FB2C5-C41E-4319-8D42-D72909EF4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105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Under step one, select “New Students Apply Now!”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1CA2D-DEF1-4972-A4EE-F75221F82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9A7F-F0F0-F94D-9086-1B5BDD48C597}" type="datetime1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D87C0-1791-465A-AD02-2745C58E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C1E69-FECF-4B5E-BF9D-B11473679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9B68-FA1C-924E-B95A-F8EDD9EA06F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5A22B5-4A3C-4734-927B-4FD1FC93E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6" y="1671260"/>
            <a:ext cx="9000565" cy="409202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40354AC-FDDF-46D7-8EEA-E9605BFE36FF}"/>
              </a:ext>
            </a:extLst>
          </p:cNvPr>
          <p:cNvCxnSpPr>
            <a:cxnSpLocks/>
          </p:cNvCxnSpPr>
          <p:nvPr/>
        </p:nvCxnSpPr>
        <p:spPr>
          <a:xfrm>
            <a:off x="1349120" y="3586643"/>
            <a:ext cx="1169962" cy="746519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652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4E941-4412-41B3-B399-D9D7A0CA9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Click “No” on this page, enter an email address, and then click “Send Verification Code”.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4E9AD-1B43-48F6-A65B-9A43E6290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9A7F-F0F0-F94D-9086-1B5BDD48C597}" type="datetime1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26286-14CB-4B88-8ABF-536119107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3029C-EB08-43A8-A688-BBB8B1E6E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9B68-FA1C-924E-B95A-F8EDD9EA06F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0F7C4-4852-4E49-9C3F-0BE2A1AEA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63" y="4822350"/>
            <a:ext cx="1621677" cy="4877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C85151-27DE-4BAA-9AC3-B2B8DE319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35" y="1682448"/>
            <a:ext cx="8857129" cy="415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56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6E59B-9DF6-4229-B160-8C03529D4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Enter the verification code that was sent to your email address.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4BBF2-43C2-4384-BA4D-F614B155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9A7F-F0F0-F94D-9086-1B5BDD48C597}" type="datetime1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A861C-9F30-455A-A4A4-E832F1625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C9BA8-9496-43C8-A8F1-323E4AAD2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9B68-FA1C-924E-B95A-F8EDD9EA06F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E8C221-C803-413F-B369-7B620A30E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3" y="1579968"/>
            <a:ext cx="8813074" cy="413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48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96CB2-F5F6-4D02-9339-BEFDDC387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You are now ready to start the application- all information with an asterisk is required.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E854A-D865-4781-88AE-9957C6891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9A7F-F0F0-F94D-9086-1B5BDD48C597}" type="datetime1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F6CC7-8BD7-4966-9AC7-1CF48CAE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72B03-ECD5-467D-9640-206769444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9B68-FA1C-924E-B95A-F8EDD9EA06F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D8BFB0-6C6C-432A-A1A6-1E001114C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" y="1549991"/>
            <a:ext cx="8856617" cy="419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99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74B58-D14E-437B-9295-AE62A2ABD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Completing the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2A121-79D0-4D86-B24B-688BA82A1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the following</a:t>
            </a:r>
          </a:p>
          <a:p>
            <a:pPr lvl="1"/>
            <a:r>
              <a:rPr lang="en-US" dirty="0"/>
              <a:t>Date of Birth</a:t>
            </a:r>
          </a:p>
          <a:p>
            <a:pPr lvl="1"/>
            <a:r>
              <a:rPr lang="en-US" dirty="0"/>
              <a:t>First Name and Last Name (exactly as it appears on your social security card)</a:t>
            </a:r>
          </a:p>
          <a:p>
            <a:pPr lvl="1"/>
            <a:r>
              <a:rPr lang="en-US" dirty="0"/>
              <a:t>Email address (use a VALID email address)</a:t>
            </a:r>
          </a:p>
          <a:p>
            <a:pPr lvl="1"/>
            <a:r>
              <a:rPr lang="en-US" dirty="0"/>
              <a:t>Address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75E79-34B2-49C0-B462-605BA5257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9A7F-F0F0-F94D-9086-1B5BDD48C597}" type="datetime1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8556C-2C5F-4257-A055-BE6340640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5C857-C376-4950-9B25-B22B228BB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9B68-FA1C-924E-B95A-F8EDD9EA06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12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9D36E-6DCF-4F61-9DC7-998A370B0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Citizenship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6942A-BE2B-4C08-9D7A-48E938363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Click on the appropriate choice</a:t>
            </a:r>
          </a:p>
          <a:p>
            <a:r>
              <a:rPr lang="en-US" sz="2400" dirty="0"/>
              <a:t>If you indicated US Citizen, this is where you will enter your social security number (permanent residents will also see this box)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170B3-025F-4D7F-A4E4-C7A38C370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9A7F-F0F0-F94D-9086-1B5BDD48C597}" type="datetime1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6B77B-2063-41FB-9F06-C6EDB530C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605CA-01D9-4BCD-8E0B-9DB33042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9B68-FA1C-924E-B95A-F8EDD9EA06F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11955D-030E-4046-9622-9C3628983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876" y="3278532"/>
            <a:ext cx="6676248" cy="231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47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785F9-20C1-42F0-BBA3-EF46A22CB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citizenship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E22AA-5CEF-4760-BE81-84029D301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Visa holders will complete the box below: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37BF5-3567-473A-BD8A-55002D862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9A7F-F0F0-F94D-9086-1B5BDD48C597}" type="datetime1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896BD-CBFF-4AE0-97C1-377704550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8C980-3388-402D-BF4E-BC8FE3E14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9B68-FA1C-924E-B95A-F8EDD9EA06F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5ABBF9-6B7C-4655-989A-D0DCAFC95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05" y="2595154"/>
            <a:ext cx="7636789" cy="19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37667"/>
      </p:ext>
    </p:extLst>
  </p:cSld>
  <p:clrMapOvr>
    <a:masterClrMapping/>
  </p:clrMapOvr>
</p:sld>
</file>

<file path=ppt/theme/theme1.xml><?xml version="1.0" encoding="utf-8"?>
<a:theme xmlns:a="http://schemas.openxmlformats.org/drawingml/2006/main" name="PP_Template_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68e4323-6166-419a-8f53-6e3a0b61b862">6DJW6YC4HTV2-1333226869-302</_dlc_DocId>
    <_dlc_DocIdUrl xmlns="568e4323-6166-419a-8f53-6e3a0b61b862">
      <Url>https://infoshare.swic.edu/sites/dept/DualCredit/_layouts/15/DocIdRedir.aspx?ID=6DJW6YC4HTV2-1333226869-302</Url>
      <Description>6DJW6YC4HTV2-1333226869-302</Description>
    </_dlc_DocIdUrl>
    <Category xmlns="fc3c3377-4ca2-490f-9ec2-a3507aeb6552" xsi:nil="true"/>
    <High_x0020_School xmlns="fc3c3377-4ca2-490f-9ec2-a3507aeb6552" xsi:nil="true"/>
    <PublishingExpirationDate xmlns="http://schemas.microsoft.com/sharepoint/v3" xsi:nil="true"/>
    <PublishingStartDate xmlns="http://schemas.microsoft.com/sharepoint/v3" xsi:nil="true"/>
    <Year xmlns="fc3c3377-4ca2-490f-9ec2-a3507aeb655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8EBA330FEB694DB4760AB9B222AA1A" ma:contentTypeVersion="6" ma:contentTypeDescription="Create a new document." ma:contentTypeScope="" ma:versionID="cf8fbad24c4601226f0192225ee2ce11">
  <xsd:schema xmlns:xsd="http://www.w3.org/2001/XMLSchema" xmlns:xs="http://www.w3.org/2001/XMLSchema" xmlns:p="http://schemas.microsoft.com/office/2006/metadata/properties" xmlns:ns1="http://schemas.microsoft.com/sharepoint/v3" xmlns:ns2="568e4323-6166-419a-8f53-6e3a0b61b862" xmlns:ns3="fc3c3377-4ca2-490f-9ec2-a3507aeb6552" xmlns:ns4="77f5c98b-b24f-426f-981c-f399dc35553c" targetNamespace="http://schemas.microsoft.com/office/2006/metadata/properties" ma:root="true" ma:fieldsID="de4e2144ed85cb22b635b12a89c292d0" ns1:_="" ns2:_="" ns3:_="" ns4:_="">
    <xsd:import namespace="http://schemas.microsoft.com/sharepoint/v3"/>
    <xsd:import namespace="568e4323-6166-419a-8f53-6e3a0b61b862"/>
    <xsd:import namespace="fc3c3377-4ca2-490f-9ec2-a3507aeb6552"/>
    <xsd:import namespace="77f5c98b-b24f-426f-981c-f399dc35553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Category" minOccurs="0"/>
                <xsd:element ref="ns3:Year" minOccurs="0"/>
                <xsd:element ref="ns3:High_x0020_School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e4323-6166-419a-8f53-6e3a0b61b86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3c3377-4ca2-490f-9ec2-a3507aeb6552" elementFormDefault="qualified">
    <xsd:import namespace="http://schemas.microsoft.com/office/2006/documentManagement/types"/>
    <xsd:import namespace="http://schemas.microsoft.com/office/infopath/2007/PartnerControls"/>
    <xsd:element name="Category" ma:index="13" nillable="true" ma:displayName="Category" ma:internalName="Category">
      <xsd:simpleType>
        <xsd:restriction base="dms:Text">
          <xsd:maxLength value="255"/>
        </xsd:restriction>
      </xsd:simpleType>
    </xsd:element>
    <xsd:element name="Year" ma:index="14" nillable="true" ma:displayName="Year" ma:description="2023-2024" ma:internalName="Year">
      <xsd:simpleType>
        <xsd:restriction base="dms:Text">
          <xsd:maxLength value="255"/>
        </xsd:restriction>
      </xsd:simpleType>
    </xsd:element>
    <xsd:element name="High_x0020_School" ma:index="15" nillable="true" ma:displayName="High School" ma:format="Dropdown" ma:internalName="High_x0020_School">
      <xsd:simpleType>
        <xsd:restriction base="dms:Choice">
          <xsd:enumeration value="Belleville East"/>
          <xsd:enumeration value="Belleville West"/>
          <xsd:enumeration value="Cahokia"/>
          <xsd:enumeration value="CCSI"/>
          <xsd:enumeration value="Chester"/>
          <xsd:enumeration value="Collinsville/CAVC"/>
          <xsd:enumeration value="Columbia"/>
          <xsd:enumeration value="Coulterville"/>
          <xsd:enumeration value="Dupo"/>
          <xsd:enumeration value="East Alton Wood River"/>
          <xsd:enumeration value="East St. Louis"/>
          <xsd:enumeration value="Father McGivney"/>
          <xsd:enumeration value="First Baptist Academy"/>
          <xsd:enumeration value="Freeburg"/>
          <xsd:enumeration value="Gateway Legacy"/>
          <xsd:enumeration value="Granite City"/>
          <xsd:enumeration value="Highland"/>
          <xsd:enumeration value="Maryville Christian"/>
          <xsd:enumeration value="Mascoutah"/>
          <xsd:enumeration value="Monroe-Randolph County ROE"/>
          <xsd:enumeration value="Mt. Olive"/>
          <xsd:enumeration value="New Athens"/>
          <xsd:enumeration value="OTHS"/>
          <xsd:enumeration value="Red Bud"/>
          <xsd:enumeration value="Roxana"/>
          <xsd:enumeration value="SIUE Charter"/>
          <xsd:enumeration value="Sparta"/>
          <xsd:enumeration value="Steeleville"/>
          <xsd:enumeration value="Triad"/>
          <xsd:enumeration value="Valmeyer"/>
          <xsd:enumeration value="Waterloo"/>
          <xsd:enumeration value="Non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f5c98b-b24f-426f-981c-f399dc35553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21417E9-2FC2-46C5-9267-3C3B9849F5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07110A-FE86-433D-93BF-ED00CC71BFE1}">
  <ds:schemaRefs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568e4323-6166-419a-8f53-6e3a0b61b862"/>
    <ds:schemaRef ds:uri="http://purl.org/dc/dcmitype/"/>
    <ds:schemaRef ds:uri="fc3c3377-4ca2-490f-9ec2-a3507aeb6552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366EF10B-9065-4748-86AB-5463F40E8B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68e4323-6166-419a-8f53-6e3a0b61b862"/>
    <ds:schemaRef ds:uri="fc3c3377-4ca2-490f-9ec2-a3507aeb6552"/>
    <ds:schemaRef ds:uri="77f5c98b-b24f-426f-981c-f399dc3555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D9F3407-ED2E-43CB-8802-77247287FC9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3</Template>
  <TotalTime>2089</TotalTime>
  <Words>456</Words>
  <Application>Microsoft Office PowerPoint</Application>
  <PresentationFormat>On-screen Show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PP_Template_3</vt:lpstr>
      <vt:lpstr>SWIC Online Application *YOU NEED YOUR SOCIAL SECURITY NUMBER FOR THIS PROCESS*</vt:lpstr>
      <vt:lpstr>Visit www.swic.edu and click “Apply Now”</vt:lpstr>
      <vt:lpstr>Under step one, select “New Students Apply Now!”</vt:lpstr>
      <vt:lpstr>Click “No” on this page, enter an email address, and then click “Send Verification Code”. </vt:lpstr>
      <vt:lpstr>Enter the verification code that was sent to your email address.</vt:lpstr>
      <vt:lpstr>You are now ready to start the application- all information with an asterisk is required.</vt:lpstr>
      <vt:lpstr>Completing the form</vt:lpstr>
      <vt:lpstr>Citizenship Status</vt:lpstr>
      <vt:lpstr>Other citizenship options</vt:lpstr>
      <vt:lpstr>Other citizenship options</vt:lpstr>
      <vt:lpstr>High School Status</vt:lpstr>
      <vt:lpstr>Last High School Attended</vt:lpstr>
      <vt:lpstr>Next steps</vt:lpstr>
      <vt:lpstr>To complete:</vt:lpstr>
      <vt:lpstr>Follow-up</vt:lpstr>
    </vt:vector>
  </TitlesOfParts>
  <Company>Southwestern Illinois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Bione, Kelly</dc:creator>
  <cp:lastModifiedBy>Burress, Joseph</cp:lastModifiedBy>
  <cp:revision>21</cp:revision>
  <dcterms:created xsi:type="dcterms:W3CDTF">2020-02-14T15:31:14Z</dcterms:created>
  <dcterms:modified xsi:type="dcterms:W3CDTF">2024-07-17T15:11:16Z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0x010100408EBA330FEB694DB4760AB9B222AA1A</vt:lpwstr>
  </property>
  <property fmtid="{D5CDD505-2E9C-101B-9397-08002B2CF9AE}" pid="3" name="_dlc_DocIdItemGuid">
    <vt:lpwstr>e51cb989-0f28-4ce5-81e4-753f069b2855</vt:lpwstr>
  </property>
</Properties>
</file>